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0" r:id="rId2"/>
    <p:sldId id="282" r:id="rId3"/>
    <p:sldId id="283" r:id="rId4"/>
    <p:sldId id="284" r:id="rId5"/>
    <p:sldId id="262" r:id="rId6"/>
    <p:sldId id="264"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279"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89" autoAdjust="0"/>
    <p:restoredTop sz="94660"/>
  </p:normalViewPr>
  <p:slideViewPr>
    <p:cSldViewPr snapToGrid="0">
      <p:cViewPr varScale="1">
        <p:scale>
          <a:sx n="71" d="100"/>
          <a:sy n="71" d="100"/>
        </p:scale>
        <p:origin x="34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2B845-AD0E-455B-9A17-0130B098EC53}" type="datetimeFigureOut">
              <a:rPr lang="it-IT" smtClean="0"/>
              <a:pPr/>
              <a:t>28/10/2022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4FB692-562F-4722-A1CA-74B842A08E09}" type="slidenum">
              <a:rPr lang="it-IT" smtClean="0"/>
              <a:pPr/>
              <a:t>‹N›</a:t>
            </a:fld>
            <a:endParaRPr lang="it-IT"/>
          </a:p>
        </p:txBody>
      </p:sp>
    </p:spTree>
    <p:extLst>
      <p:ext uri="{BB962C8B-B14F-4D97-AF65-F5344CB8AC3E}">
        <p14:creationId xmlns:p14="http://schemas.microsoft.com/office/powerpoint/2010/main" val="1694536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A995F41-DFFA-4114-8806-50CEDF593140}" type="datetime1">
              <a:rPr lang="it-IT" smtClean="0"/>
              <a:pPr/>
              <a:t>28/10/2022</a:t>
            </a:fld>
            <a:endParaRPr lang="it-IT"/>
          </a:p>
        </p:txBody>
      </p:sp>
      <p:sp>
        <p:nvSpPr>
          <p:cNvPr id="5" name="Segnaposto piè di pagina 4"/>
          <p:cNvSpPr>
            <a:spLocks noGrp="1"/>
          </p:cNvSpPr>
          <p:nvPr>
            <p:ph type="ftr" sz="quarter" idx="11"/>
          </p:nvPr>
        </p:nvSpPr>
        <p:spPr/>
        <p:txBody>
          <a:bodyPr/>
          <a:lstStyle/>
          <a:p>
            <a:r>
              <a:rPr lang="it-IT"/>
              <a:t>La conversazione spirituale.  Dialogo - ascolto - condivisione</a:t>
            </a:r>
          </a:p>
        </p:txBody>
      </p:sp>
      <p:sp>
        <p:nvSpPr>
          <p:cNvPr id="6" name="Segnaposto numero diapositiva 5"/>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72921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BB3E871-B5E0-44EB-8155-9ED498EA77E0}" type="datetime1">
              <a:rPr lang="it-IT" smtClean="0"/>
              <a:pPr/>
              <a:t>28/10/2022</a:t>
            </a:fld>
            <a:endParaRPr lang="it-IT"/>
          </a:p>
        </p:txBody>
      </p:sp>
      <p:sp>
        <p:nvSpPr>
          <p:cNvPr id="5" name="Segnaposto piè di pagina 4"/>
          <p:cNvSpPr>
            <a:spLocks noGrp="1"/>
          </p:cNvSpPr>
          <p:nvPr>
            <p:ph type="ftr" sz="quarter" idx="11"/>
          </p:nvPr>
        </p:nvSpPr>
        <p:spPr/>
        <p:txBody>
          <a:bodyPr/>
          <a:lstStyle/>
          <a:p>
            <a:r>
              <a:rPr lang="it-IT"/>
              <a:t>La conversazione spirituale.  Dialogo - ascolto - condivisione</a:t>
            </a:r>
          </a:p>
        </p:txBody>
      </p:sp>
      <p:sp>
        <p:nvSpPr>
          <p:cNvPr id="6" name="Segnaposto numero diapositiva 5"/>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196153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2DAE1F8-1707-46F4-9278-2F79F1E9DED5}" type="datetime1">
              <a:rPr lang="it-IT" smtClean="0"/>
              <a:pPr/>
              <a:t>28/10/2022</a:t>
            </a:fld>
            <a:endParaRPr lang="it-IT"/>
          </a:p>
        </p:txBody>
      </p:sp>
      <p:sp>
        <p:nvSpPr>
          <p:cNvPr id="5" name="Segnaposto piè di pagina 4"/>
          <p:cNvSpPr>
            <a:spLocks noGrp="1"/>
          </p:cNvSpPr>
          <p:nvPr>
            <p:ph type="ftr" sz="quarter" idx="11"/>
          </p:nvPr>
        </p:nvSpPr>
        <p:spPr/>
        <p:txBody>
          <a:bodyPr/>
          <a:lstStyle/>
          <a:p>
            <a:r>
              <a:rPr lang="it-IT"/>
              <a:t>La conversazione spirituale.  Dialogo - ascolto - condivisione</a:t>
            </a:r>
          </a:p>
        </p:txBody>
      </p:sp>
      <p:sp>
        <p:nvSpPr>
          <p:cNvPr id="6" name="Segnaposto numero diapositiva 5"/>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130561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E82289B-5012-4E00-9F4F-A94710C51333}" type="datetime1">
              <a:rPr lang="it-IT" smtClean="0"/>
              <a:pPr/>
              <a:t>28/10/2022</a:t>
            </a:fld>
            <a:endParaRPr lang="it-IT"/>
          </a:p>
        </p:txBody>
      </p:sp>
      <p:sp>
        <p:nvSpPr>
          <p:cNvPr id="5" name="Segnaposto piè di pagina 4"/>
          <p:cNvSpPr>
            <a:spLocks noGrp="1"/>
          </p:cNvSpPr>
          <p:nvPr>
            <p:ph type="ftr" sz="quarter" idx="11"/>
          </p:nvPr>
        </p:nvSpPr>
        <p:spPr/>
        <p:txBody>
          <a:bodyPr/>
          <a:lstStyle/>
          <a:p>
            <a:r>
              <a:rPr lang="it-IT"/>
              <a:t>La conversazione spirituale.  Dialogo - ascolto - condivisione</a:t>
            </a:r>
          </a:p>
        </p:txBody>
      </p:sp>
      <p:sp>
        <p:nvSpPr>
          <p:cNvPr id="6" name="Segnaposto numero diapositiva 5"/>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354808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402A2F58-47FE-4FE4-975D-448A28470BEE}" type="datetime1">
              <a:rPr lang="it-IT" smtClean="0"/>
              <a:pPr/>
              <a:t>28/10/2022</a:t>
            </a:fld>
            <a:endParaRPr lang="it-IT"/>
          </a:p>
        </p:txBody>
      </p:sp>
      <p:sp>
        <p:nvSpPr>
          <p:cNvPr id="5" name="Segnaposto piè di pagina 4"/>
          <p:cNvSpPr>
            <a:spLocks noGrp="1"/>
          </p:cNvSpPr>
          <p:nvPr>
            <p:ph type="ftr" sz="quarter" idx="11"/>
          </p:nvPr>
        </p:nvSpPr>
        <p:spPr/>
        <p:txBody>
          <a:bodyPr/>
          <a:lstStyle/>
          <a:p>
            <a:r>
              <a:rPr lang="it-IT"/>
              <a:t>La conversazione spirituale.  Dialogo - ascolto - condivisione</a:t>
            </a:r>
          </a:p>
        </p:txBody>
      </p:sp>
      <p:sp>
        <p:nvSpPr>
          <p:cNvPr id="6" name="Segnaposto numero diapositiva 5"/>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355275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D96630D-18A4-42B7-A907-B67A7D0A292E}" type="datetime1">
              <a:rPr lang="it-IT" smtClean="0"/>
              <a:pPr/>
              <a:t>28/10/2022</a:t>
            </a:fld>
            <a:endParaRPr lang="it-IT"/>
          </a:p>
        </p:txBody>
      </p:sp>
      <p:sp>
        <p:nvSpPr>
          <p:cNvPr id="6" name="Segnaposto piè di pagina 5"/>
          <p:cNvSpPr>
            <a:spLocks noGrp="1"/>
          </p:cNvSpPr>
          <p:nvPr>
            <p:ph type="ftr" sz="quarter" idx="11"/>
          </p:nvPr>
        </p:nvSpPr>
        <p:spPr/>
        <p:txBody>
          <a:bodyPr/>
          <a:lstStyle/>
          <a:p>
            <a:r>
              <a:rPr lang="it-IT"/>
              <a:t>La conversazione spirituale.  Dialogo - ascolto - condivisione</a:t>
            </a:r>
          </a:p>
        </p:txBody>
      </p:sp>
      <p:sp>
        <p:nvSpPr>
          <p:cNvPr id="7" name="Segnaposto numero diapositiva 6"/>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118209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FB7282A-F0BE-489A-9D6D-90EB396EE473}" type="datetime1">
              <a:rPr lang="it-IT" smtClean="0"/>
              <a:pPr/>
              <a:t>28/10/2022</a:t>
            </a:fld>
            <a:endParaRPr lang="it-IT"/>
          </a:p>
        </p:txBody>
      </p:sp>
      <p:sp>
        <p:nvSpPr>
          <p:cNvPr id="8" name="Segnaposto piè di pagina 7"/>
          <p:cNvSpPr>
            <a:spLocks noGrp="1"/>
          </p:cNvSpPr>
          <p:nvPr>
            <p:ph type="ftr" sz="quarter" idx="11"/>
          </p:nvPr>
        </p:nvSpPr>
        <p:spPr/>
        <p:txBody>
          <a:bodyPr/>
          <a:lstStyle/>
          <a:p>
            <a:r>
              <a:rPr lang="it-IT"/>
              <a:t>La conversazione spirituale.  Dialogo - ascolto - condivisione</a:t>
            </a:r>
          </a:p>
        </p:txBody>
      </p:sp>
      <p:sp>
        <p:nvSpPr>
          <p:cNvPr id="9" name="Segnaposto numero diapositiva 8"/>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274870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9E2F549-0672-459B-9C8F-7B58AB4FFC43}" type="datetime1">
              <a:rPr lang="it-IT" smtClean="0"/>
              <a:pPr/>
              <a:t>28/10/2022</a:t>
            </a:fld>
            <a:endParaRPr lang="it-IT"/>
          </a:p>
        </p:txBody>
      </p:sp>
      <p:sp>
        <p:nvSpPr>
          <p:cNvPr id="4" name="Segnaposto piè di pagina 3"/>
          <p:cNvSpPr>
            <a:spLocks noGrp="1"/>
          </p:cNvSpPr>
          <p:nvPr>
            <p:ph type="ftr" sz="quarter" idx="11"/>
          </p:nvPr>
        </p:nvSpPr>
        <p:spPr/>
        <p:txBody>
          <a:bodyPr/>
          <a:lstStyle/>
          <a:p>
            <a:r>
              <a:rPr lang="it-IT"/>
              <a:t>La conversazione spirituale.  Dialogo - ascolto - condivisione</a:t>
            </a:r>
          </a:p>
        </p:txBody>
      </p:sp>
      <p:sp>
        <p:nvSpPr>
          <p:cNvPr id="5" name="Segnaposto numero diapositiva 4"/>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257244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0673750-A1E1-4716-AEEB-BFB112DF590E}" type="datetime1">
              <a:rPr lang="it-IT" smtClean="0"/>
              <a:pPr/>
              <a:t>28/10/2022</a:t>
            </a:fld>
            <a:endParaRPr lang="it-IT"/>
          </a:p>
        </p:txBody>
      </p:sp>
      <p:sp>
        <p:nvSpPr>
          <p:cNvPr id="3" name="Segnaposto piè di pagina 2"/>
          <p:cNvSpPr>
            <a:spLocks noGrp="1"/>
          </p:cNvSpPr>
          <p:nvPr>
            <p:ph type="ftr" sz="quarter" idx="11"/>
          </p:nvPr>
        </p:nvSpPr>
        <p:spPr/>
        <p:txBody>
          <a:bodyPr/>
          <a:lstStyle/>
          <a:p>
            <a:r>
              <a:rPr lang="it-IT"/>
              <a:t>La conversazione spirituale.  Dialogo - ascolto - condivisione</a:t>
            </a:r>
          </a:p>
        </p:txBody>
      </p:sp>
      <p:sp>
        <p:nvSpPr>
          <p:cNvPr id="4" name="Segnaposto numero diapositiva 3"/>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150078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E84A099-A2D8-4F3A-BA5A-05CBCAE6FA02}" type="datetime1">
              <a:rPr lang="it-IT" smtClean="0"/>
              <a:pPr/>
              <a:t>28/10/2022</a:t>
            </a:fld>
            <a:endParaRPr lang="it-IT"/>
          </a:p>
        </p:txBody>
      </p:sp>
      <p:sp>
        <p:nvSpPr>
          <p:cNvPr id="6" name="Segnaposto piè di pagina 5"/>
          <p:cNvSpPr>
            <a:spLocks noGrp="1"/>
          </p:cNvSpPr>
          <p:nvPr>
            <p:ph type="ftr" sz="quarter" idx="11"/>
          </p:nvPr>
        </p:nvSpPr>
        <p:spPr/>
        <p:txBody>
          <a:bodyPr/>
          <a:lstStyle/>
          <a:p>
            <a:r>
              <a:rPr lang="it-IT"/>
              <a:t>La conversazione spirituale.  Dialogo - ascolto - condivisione</a:t>
            </a:r>
          </a:p>
        </p:txBody>
      </p:sp>
      <p:sp>
        <p:nvSpPr>
          <p:cNvPr id="7" name="Segnaposto numero diapositiva 6"/>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31677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DBE1F115-20DB-40C5-AFAB-5F68E6CC6EB4}" type="datetime1">
              <a:rPr lang="it-IT" smtClean="0"/>
              <a:pPr/>
              <a:t>28/10/2022</a:t>
            </a:fld>
            <a:endParaRPr lang="it-IT"/>
          </a:p>
        </p:txBody>
      </p:sp>
      <p:sp>
        <p:nvSpPr>
          <p:cNvPr id="6" name="Segnaposto piè di pagina 5"/>
          <p:cNvSpPr>
            <a:spLocks noGrp="1"/>
          </p:cNvSpPr>
          <p:nvPr>
            <p:ph type="ftr" sz="quarter" idx="11"/>
          </p:nvPr>
        </p:nvSpPr>
        <p:spPr/>
        <p:txBody>
          <a:bodyPr/>
          <a:lstStyle/>
          <a:p>
            <a:r>
              <a:rPr lang="it-IT"/>
              <a:t>La conversazione spirituale.  Dialogo - ascolto - condivisione</a:t>
            </a:r>
          </a:p>
        </p:txBody>
      </p:sp>
      <p:sp>
        <p:nvSpPr>
          <p:cNvPr id="7" name="Segnaposto numero diapositiva 6"/>
          <p:cNvSpPr>
            <a:spLocks noGrp="1"/>
          </p:cNvSpPr>
          <p:nvPr>
            <p:ph type="sldNum" sz="quarter" idx="12"/>
          </p:nvPr>
        </p:nvSpPr>
        <p:spPr/>
        <p:txBody>
          <a:bodyPr/>
          <a:lstStyle/>
          <a:p>
            <a:fld id="{B503A55B-0849-4499-AB6A-3E38215C117F}" type="slidenum">
              <a:rPr lang="it-IT" smtClean="0"/>
              <a:pPr/>
              <a:t>‹N›</a:t>
            </a:fld>
            <a:endParaRPr lang="it-IT"/>
          </a:p>
        </p:txBody>
      </p:sp>
    </p:spTree>
    <p:extLst>
      <p:ext uri="{BB962C8B-B14F-4D97-AF65-F5344CB8AC3E}">
        <p14:creationId xmlns:p14="http://schemas.microsoft.com/office/powerpoint/2010/main" val="92125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4467B-A412-4736-AB08-B675D360F97B}" type="datetime1">
              <a:rPr lang="it-IT" smtClean="0"/>
              <a:pPr/>
              <a:t>28/10/2022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La conversazione spirituale.  Dialogo - ascolto - condivisione</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3A55B-0849-4499-AB6A-3E38215C117F}" type="slidenum">
              <a:rPr lang="it-IT" smtClean="0"/>
              <a:pPr/>
              <a:t>‹N›</a:t>
            </a:fld>
            <a:endParaRPr lang="it-IT"/>
          </a:p>
        </p:txBody>
      </p:sp>
    </p:spTree>
    <p:extLst>
      <p:ext uri="{BB962C8B-B14F-4D97-AF65-F5344CB8AC3E}">
        <p14:creationId xmlns:p14="http://schemas.microsoft.com/office/powerpoint/2010/main" val="3359243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EED91C-E5F9-A333-0D16-2A2BB9C4ADBE}"/>
              </a:ext>
            </a:extLst>
          </p:cNvPr>
          <p:cNvSpPr>
            <a:spLocks noGrp="1"/>
          </p:cNvSpPr>
          <p:nvPr>
            <p:ph type="title"/>
          </p:nvPr>
        </p:nvSpPr>
        <p:spPr>
          <a:xfrm>
            <a:off x="838200" y="365125"/>
            <a:ext cx="10515600" cy="1534628"/>
          </a:xfrm>
        </p:spPr>
        <p:txBody>
          <a:bodyPr>
            <a:normAutofit fontScale="90000"/>
          </a:bodyPr>
          <a:lstStyle/>
          <a:p>
            <a:pPr algn="ctr"/>
            <a:r>
              <a:rPr lang="it-IT" b="1" dirty="0">
                <a:solidFill>
                  <a:srgbClr val="FF0000"/>
                </a:solidFill>
              </a:rPr>
              <a:t>Sinodo – Anno secondo</a:t>
            </a:r>
            <a:br>
              <a:rPr lang="it-IT" b="1" dirty="0">
                <a:solidFill>
                  <a:srgbClr val="FF0000"/>
                </a:solidFill>
              </a:rPr>
            </a:br>
            <a:r>
              <a:rPr lang="it-IT" b="1" dirty="0">
                <a:solidFill>
                  <a:srgbClr val="FF0000"/>
                </a:solidFill>
              </a:rPr>
              <a:t>Assemblea pastorale diocesana</a:t>
            </a:r>
            <a:br>
              <a:rPr lang="it-IT" b="1" dirty="0">
                <a:solidFill>
                  <a:srgbClr val="FF0000"/>
                </a:solidFill>
              </a:rPr>
            </a:br>
            <a:r>
              <a:rPr lang="it-IT" sz="4000" b="1" i="1" dirty="0">
                <a:solidFill>
                  <a:srgbClr val="FF0000"/>
                </a:solidFill>
              </a:rPr>
              <a:t>-28 ottobre 2022-</a:t>
            </a:r>
          </a:p>
        </p:txBody>
      </p:sp>
      <p:sp>
        <p:nvSpPr>
          <p:cNvPr id="4" name="Segnaposto data 3">
            <a:extLst>
              <a:ext uri="{FF2B5EF4-FFF2-40B4-BE49-F238E27FC236}">
                <a16:creationId xmlns:a16="http://schemas.microsoft.com/office/drawing/2014/main" id="{0275019A-501A-BC23-16DB-C72590307C27}"/>
              </a:ext>
            </a:extLst>
          </p:cNvPr>
          <p:cNvSpPr>
            <a:spLocks noGrp="1"/>
          </p:cNvSpPr>
          <p:nvPr>
            <p:ph type="dt" sz="half" idx="10"/>
          </p:nvPr>
        </p:nvSpPr>
        <p:spPr/>
        <p:txBody>
          <a:bodyPr/>
          <a:lstStyle/>
          <a:p>
            <a:fld id="{AE82289B-5012-4E00-9F4F-A94710C51333}" type="datetime1">
              <a:rPr lang="it-IT" smtClean="0"/>
              <a:pPr/>
              <a:t>28/10/2022</a:t>
            </a:fld>
            <a:endParaRPr lang="it-IT"/>
          </a:p>
        </p:txBody>
      </p:sp>
      <p:sp>
        <p:nvSpPr>
          <p:cNvPr id="5" name="Segnaposto piè di pagina 4">
            <a:extLst>
              <a:ext uri="{FF2B5EF4-FFF2-40B4-BE49-F238E27FC236}">
                <a16:creationId xmlns:a16="http://schemas.microsoft.com/office/drawing/2014/main" id="{A0425C23-33C9-956C-28CC-05887D93442D}"/>
              </a:ext>
            </a:extLst>
          </p:cNvPr>
          <p:cNvSpPr>
            <a:spLocks noGrp="1"/>
          </p:cNvSpPr>
          <p:nvPr>
            <p:ph type="ftr" sz="quarter" idx="11"/>
          </p:nvPr>
        </p:nvSpPr>
        <p:spPr/>
        <p:txBody>
          <a:bodyPr/>
          <a:lstStyle/>
          <a:p>
            <a:r>
              <a:rPr lang="it-IT"/>
              <a:t>La conversazione spirituale.  Dialogo - ascolto - condivisione</a:t>
            </a:r>
          </a:p>
        </p:txBody>
      </p:sp>
      <p:sp>
        <p:nvSpPr>
          <p:cNvPr id="6" name="Segnaposto numero diapositiva 5">
            <a:extLst>
              <a:ext uri="{FF2B5EF4-FFF2-40B4-BE49-F238E27FC236}">
                <a16:creationId xmlns:a16="http://schemas.microsoft.com/office/drawing/2014/main" id="{76829548-4BEA-A947-618B-08D19A4845F8}"/>
              </a:ext>
            </a:extLst>
          </p:cNvPr>
          <p:cNvSpPr>
            <a:spLocks noGrp="1"/>
          </p:cNvSpPr>
          <p:nvPr>
            <p:ph type="sldNum" sz="quarter" idx="12"/>
          </p:nvPr>
        </p:nvSpPr>
        <p:spPr/>
        <p:txBody>
          <a:bodyPr/>
          <a:lstStyle/>
          <a:p>
            <a:fld id="{B503A55B-0849-4499-AB6A-3E38215C117F}" type="slidenum">
              <a:rPr lang="it-IT" smtClean="0"/>
              <a:pPr/>
              <a:t>1</a:t>
            </a:fld>
            <a:endParaRPr lang="it-IT"/>
          </a:p>
        </p:txBody>
      </p:sp>
      <p:pic>
        <p:nvPicPr>
          <p:cNvPr id="7" name="Segnaposto contenuto 2" descr="Primi passi nel cammino sinodale - La Buona Notizia">
            <a:extLst>
              <a:ext uri="{FF2B5EF4-FFF2-40B4-BE49-F238E27FC236}">
                <a16:creationId xmlns:a16="http://schemas.microsoft.com/office/drawing/2014/main" id="{3BAFB5D7-52E4-3EF2-8487-BF8F7608842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144" y="2001077"/>
            <a:ext cx="7735712" cy="4253949"/>
          </a:xfrm>
          <a:prstGeom prst="rect">
            <a:avLst/>
          </a:prstGeom>
          <a:noFill/>
          <a:ln>
            <a:noFill/>
          </a:ln>
        </p:spPr>
      </p:pic>
    </p:spTree>
    <p:extLst>
      <p:ext uri="{BB962C8B-B14F-4D97-AF65-F5344CB8AC3E}">
        <p14:creationId xmlns:p14="http://schemas.microsoft.com/office/powerpoint/2010/main" val="271036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t>I cantieri sinodali</a:t>
            </a:r>
          </a:p>
        </p:txBody>
      </p:sp>
      <p:sp>
        <p:nvSpPr>
          <p:cNvPr id="3" name="Segnaposto contenuto 2"/>
          <p:cNvSpPr>
            <a:spLocks noGrp="1"/>
          </p:cNvSpPr>
          <p:nvPr>
            <p:ph idx="1"/>
          </p:nvPr>
        </p:nvSpPr>
        <p:spPr/>
        <p:txBody>
          <a:bodyPr>
            <a:normAutofit/>
          </a:bodyPr>
          <a:lstStyle/>
          <a:p>
            <a:r>
              <a:rPr lang="it-IT" sz="4400" i="1" dirty="0"/>
              <a:t> </a:t>
            </a:r>
            <a:r>
              <a:rPr lang="it-IT" sz="4400" dirty="0"/>
              <a:t>Indicano </a:t>
            </a:r>
            <a:r>
              <a:rPr lang="it-IT" sz="4400" i="1" dirty="0"/>
              <a:t>il modo </a:t>
            </a:r>
            <a:r>
              <a:rPr lang="it-IT" sz="4400" dirty="0"/>
              <a:t>con cui lavorare, prima ancora che </a:t>
            </a:r>
            <a:r>
              <a:rPr lang="it-IT" sz="4400" i="1" dirty="0"/>
              <a:t>la materia </a:t>
            </a:r>
            <a:r>
              <a:rPr lang="it-IT" sz="4400" dirty="0"/>
              <a:t>su cui lavorare:</a:t>
            </a:r>
          </a:p>
          <a:p>
            <a:r>
              <a:rPr lang="it-IT" sz="4400" i="1" dirty="0"/>
              <a:t>La strada e il villaggio</a:t>
            </a:r>
          </a:p>
          <a:p>
            <a:r>
              <a:rPr lang="it-IT" sz="4400" i="1" dirty="0"/>
              <a:t>L’ospitalità e la casa</a:t>
            </a:r>
          </a:p>
          <a:p>
            <a:r>
              <a:rPr lang="it-IT" sz="4400" i="1" dirty="0"/>
              <a:t>Le diaconie e la formazione spirituale</a:t>
            </a:r>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10</a:t>
            </a:fld>
            <a:endParaRPr lang="it-IT"/>
          </a:p>
        </p:txBody>
      </p:sp>
    </p:spTree>
    <p:extLst>
      <p:ext uri="{BB962C8B-B14F-4D97-AF65-F5344CB8AC3E}">
        <p14:creationId xmlns:p14="http://schemas.microsoft.com/office/powerpoint/2010/main" val="277084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t>Il percorso biblico</a:t>
            </a:r>
          </a:p>
        </p:txBody>
      </p:sp>
      <p:sp>
        <p:nvSpPr>
          <p:cNvPr id="3" name="Segnaposto contenuto 2"/>
          <p:cNvSpPr>
            <a:spLocks noGrp="1"/>
          </p:cNvSpPr>
          <p:nvPr>
            <p:ph idx="1"/>
          </p:nvPr>
        </p:nvSpPr>
        <p:spPr/>
        <p:txBody>
          <a:bodyPr>
            <a:normAutofit lnSpcReduction="10000"/>
          </a:bodyPr>
          <a:lstStyle/>
          <a:p>
            <a:pPr algn="just"/>
            <a:r>
              <a:rPr lang="it-IT" sz="4400" i="1" dirty="0"/>
              <a:t> </a:t>
            </a:r>
            <a:r>
              <a:rPr lang="it-IT" sz="4400" dirty="0"/>
              <a:t>A partire da dicembre, nelle nostre comunità avvieremo (nelle forme più adatte alle varie situazioni) un percorso biblico sulla </a:t>
            </a:r>
            <a:r>
              <a:rPr lang="it-IT" sz="4400" i="1" dirty="0"/>
              <a:t>Lettera agli Efesini</a:t>
            </a:r>
          </a:p>
          <a:p>
            <a:pPr algn="just"/>
            <a:r>
              <a:rPr lang="it-IT" sz="4400" dirty="0"/>
              <a:t>Per sentirci convocati dalla medesima Parola</a:t>
            </a:r>
          </a:p>
          <a:p>
            <a:pPr algn="just"/>
            <a:r>
              <a:rPr lang="it-IT" sz="4400" dirty="0"/>
              <a:t>Per essere una comunità che legge la Scrittura</a:t>
            </a:r>
          </a:p>
          <a:p>
            <a:pPr marL="0" indent="0">
              <a:buNone/>
            </a:pPr>
            <a:endParaRPr lang="it-IT" sz="4400" dirty="0"/>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11</a:t>
            </a:fld>
            <a:endParaRPr lang="it-IT"/>
          </a:p>
        </p:txBody>
      </p:sp>
    </p:spTree>
    <p:extLst>
      <p:ext uri="{BB962C8B-B14F-4D97-AF65-F5344CB8AC3E}">
        <p14:creationId xmlns:p14="http://schemas.microsoft.com/office/powerpoint/2010/main" val="3452993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t>I CANTIERI DI BETANIA</a:t>
            </a:r>
          </a:p>
        </p:txBody>
      </p:sp>
      <p:sp>
        <p:nvSpPr>
          <p:cNvPr id="3" name="Segnaposto contenuto 2"/>
          <p:cNvSpPr>
            <a:spLocks noGrp="1"/>
          </p:cNvSpPr>
          <p:nvPr>
            <p:ph idx="1"/>
          </p:nvPr>
        </p:nvSpPr>
        <p:spPr/>
        <p:txBody>
          <a:bodyPr>
            <a:normAutofit lnSpcReduction="10000"/>
          </a:bodyPr>
          <a:lstStyle/>
          <a:p>
            <a:pPr algn="just"/>
            <a:r>
              <a:rPr lang="it-IT" sz="4400" i="1" dirty="0"/>
              <a:t> E’ il titolo del Documento per il secondo anno del Cammino sinodale consegnato alle Chiese locali</a:t>
            </a:r>
          </a:p>
          <a:p>
            <a:pPr algn="just"/>
            <a:r>
              <a:rPr lang="it-IT" sz="4400" i="1" dirty="0"/>
              <a:t>E’ frutto della sinodalità: nasce dalla consultazione del popolo di Dio</a:t>
            </a:r>
          </a:p>
          <a:p>
            <a:pPr algn="just"/>
            <a:r>
              <a:rPr lang="it-IT" sz="4400" i="1" dirty="0"/>
              <a:t>Intende coinvolgere anche coloro che sono rimasti ai margini</a:t>
            </a:r>
            <a:endParaRPr lang="it-IT" sz="4400" dirty="0"/>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12</a:t>
            </a:fld>
            <a:endParaRPr lang="it-IT"/>
          </a:p>
        </p:txBody>
      </p:sp>
    </p:spTree>
    <p:extLst>
      <p:ext uri="{BB962C8B-B14F-4D97-AF65-F5344CB8AC3E}">
        <p14:creationId xmlns:p14="http://schemas.microsoft.com/office/powerpoint/2010/main" val="3053891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Motivazioni del titolo</a:t>
            </a:r>
          </a:p>
        </p:txBody>
      </p:sp>
      <p:sp>
        <p:nvSpPr>
          <p:cNvPr id="3" name="Segnaposto contenuto 2"/>
          <p:cNvSpPr>
            <a:spLocks noGrp="1"/>
          </p:cNvSpPr>
          <p:nvPr>
            <p:ph idx="1"/>
          </p:nvPr>
        </p:nvSpPr>
        <p:spPr/>
        <p:txBody>
          <a:bodyPr>
            <a:normAutofit/>
          </a:bodyPr>
          <a:lstStyle/>
          <a:p>
            <a:pPr algn="ctr"/>
            <a:endParaRPr lang="it-IT" sz="5400" i="1" dirty="0"/>
          </a:p>
          <a:p>
            <a:pPr algn="ctr"/>
            <a:r>
              <a:rPr lang="it-IT" sz="5400" i="1" dirty="0"/>
              <a:t> </a:t>
            </a:r>
            <a:r>
              <a:rPr lang="it-IT" sz="5400" dirty="0"/>
              <a:t>Perché </a:t>
            </a:r>
            <a:r>
              <a:rPr lang="it-IT" sz="5400" i="1" dirty="0"/>
              <a:t>«cantieri» ?</a:t>
            </a:r>
          </a:p>
          <a:p>
            <a:pPr algn="ctr"/>
            <a:r>
              <a:rPr lang="it-IT" sz="5400" dirty="0"/>
              <a:t> Perché</a:t>
            </a:r>
            <a:r>
              <a:rPr lang="it-IT" sz="5400" i="1" dirty="0"/>
              <a:t> «Betania» ?</a:t>
            </a:r>
            <a:endParaRPr lang="it-IT" sz="5400" dirty="0"/>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13</a:t>
            </a:fld>
            <a:endParaRPr lang="it-IT"/>
          </a:p>
        </p:txBody>
      </p:sp>
    </p:spTree>
    <p:extLst>
      <p:ext uri="{BB962C8B-B14F-4D97-AF65-F5344CB8AC3E}">
        <p14:creationId xmlns:p14="http://schemas.microsoft.com/office/powerpoint/2010/main" val="951645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La strada e il villaggio</a:t>
            </a:r>
          </a:p>
        </p:txBody>
      </p:sp>
      <p:sp>
        <p:nvSpPr>
          <p:cNvPr id="3" name="Segnaposto contenuto 2"/>
          <p:cNvSpPr>
            <a:spLocks noGrp="1"/>
          </p:cNvSpPr>
          <p:nvPr>
            <p:ph idx="1"/>
          </p:nvPr>
        </p:nvSpPr>
        <p:spPr>
          <a:xfrm>
            <a:off x="1089991" y="1401555"/>
            <a:ext cx="10515600" cy="4351338"/>
          </a:xfrm>
        </p:spPr>
        <p:txBody>
          <a:bodyPr>
            <a:normAutofit fontScale="77500" lnSpcReduction="20000"/>
          </a:bodyPr>
          <a:lstStyle/>
          <a:p>
            <a:pPr marL="0" indent="0" algn="just">
              <a:buNone/>
            </a:pPr>
            <a:endParaRPr lang="it-IT" sz="4800" dirty="0"/>
          </a:p>
          <a:p>
            <a:pPr algn="just"/>
            <a:r>
              <a:rPr lang="it-IT" sz="4800" dirty="0"/>
              <a:t>«</a:t>
            </a:r>
            <a:r>
              <a:rPr lang="it-IT" sz="5700" i="1" dirty="0"/>
              <a:t>Mentre erano in cammino, entrò in un villaggio</a:t>
            </a:r>
            <a:r>
              <a:rPr lang="it-IT" sz="5700" dirty="0"/>
              <a:t>»</a:t>
            </a:r>
          </a:p>
          <a:p>
            <a:pPr marL="0" indent="0" algn="just">
              <a:buNone/>
            </a:pPr>
            <a:endParaRPr lang="it-IT" sz="5700" dirty="0"/>
          </a:p>
          <a:p>
            <a:pPr algn="just"/>
            <a:r>
              <a:rPr lang="it-IT" sz="5700" dirty="0"/>
              <a:t> </a:t>
            </a:r>
            <a:r>
              <a:rPr lang="it-IT" sz="5700" u="sng" dirty="0"/>
              <a:t>Domanda</a:t>
            </a:r>
            <a:r>
              <a:rPr lang="it-IT" sz="5700" dirty="0"/>
              <a:t>: </a:t>
            </a:r>
          </a:p>
          <a:p>
            <a:pPr marL="0" indent="0" algn="just">
              <a:buNone/>
            </a:pPr>
            <a:r>
              <a:rPr lang="it-IT" sz="5700" dirty="0">
                <a:solidFill>
                  <a:srgbClr val="FF0000"/>
                </a:solidFill>
              </a:rPr>
              <a:t>Come il nostro </a:t>
            </a:r>
            <a:r>
              <a:rPr lang="it-IT" sz="5700" i="1" dirty="0">
                <a:solidFill>
                  <a:srgbClr val="FF0000"/>
                </a:solidFill>
              </a:rPr>
              <a:t>camminare insieme </a:t>
            </a:r>
            <a:r>
              <a:rPr lang="it-IT" sz="5700" dirty="0">
                <a:solidFill>
                  <a:srgbClr val="FF0000"/>
                </a:solidFill>
              </a:rPr>
              <a:t>può creare spazi di ascolto reale della strada e del villaggio?</a:t>
            </a:r>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14</a:t>
            </a:fld>
            <a:endParaRPr lang="it-IT"/>
          </a:p>
        </p:txBody>
      </p:sp>
    </p:spTree>
    <p:extLst>
      <p:ext uri="{BB962C8B-B14F-4D97-AF65-F5344CB8AC3E}">
        <p14:creationId xmlns:p14="http://schemas.microsoft.com/office/powerpoint/2010/main" val="400048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L’ospitalità e la casa</a:t>
            </a:r>
          </a:p>
        </p:txBody>
      </p:sp>
      <p:sp>
        <p:nvSpPr>
          <p:cNvPr id="3" name="Segnaposto contenuto 2"/>
          <p:cNvSpPr>
            <a:spLocks noGrp="1"/>
          </p:cNvSpPr>
          <p:nvPr>
            <p:ph idx="1"/>
          </p:nvPr>
        </p:nvSpPr>
        <p:spPr/>
        <p:txBody>
          <a:bodyPr>
            <a:normAutofit/>
          </a:bodyPr>
          <a:lstStyle/>
          <a:p>
            <a:pPr algn="just"/>
            <a:r>
              <a:rPr lang="it-IT" sz="4400" dirty="0"/>
              <a:t> «</a:t>
            </a:r>
            <a:r>
              <a:rPr lang="it-IT" sz="4400" i="1" dirty="0"/>
              <a:t>Una donna, di nome Marta, lo ospitò</a:t>
            </a:r>
            <a:r>
              <a:rPr lang="it-IT" sz="4400" dirty="0"/>
              <a:t>»</a:t>
            </a:r>
          </a:p>
          <a:p>
            <a:pPr marL="0" indent="0" algn="just">
              <a:buNone/>
            </a:pPr>
            <a:endParaRPr lang="it-IT" sz="4400" dirty="0"/>
          </a:p>
          <a:p>
            <a:pPr algn="just"/>
            <a:r>
              <a:rPr lang="it-IT" sz="4400" dirty="0"/>
              <a:t> </a:t>
            </a:r>
            <a:r>
              <a:rPr lang="it-IT" sz="4400" u="sng" dirty="0"/>
              <a:t>Domanda</a:t>
            </a:r>
            <a:r>
              <a:rPr lang="it-IT" sz="4400" dirty="0"/>
              <a:t>: </a:t>
            </a:r>
          </a:p>
          <a:p>
            <a:pPr marL="0" indent="0" algn="just">
              <a:buNone/>
            </a:pPr>
            <a:r>
              <a:rPr lang="it-IT" sz="4400" dirty="0">
                <a:solidFill>
                  <a:srgbClr val="FF0000"/>
                </a:solidFill>
              </a:rPr>
              <a:t>Come possiamo </a:t>
            </a:r>
            <a:r>
              <a:rPr lang="it-IT" sz="4400" i="1" dirty="0">
                <a:solidFill>
                  <a:srgbClr val="FF0000"/>
                </a:solidFill>
              </a:rPr>
              <a:t>camminare insieme </a:t>
            </a:r>
            <a:r>
              <a:rPr lang="it-IT" sz="4400" dirty="0">
                <a:solidFill>
                  <a:srgbClr val="FF0000"/>
                </a:solidFill>
              </a:rPr>
              <a:t>nella corresponsabilità?</a:t>
            </a:r>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15</a:t>
            </a:fld>
            <a:endParaRPr lang="it-IT"/>
          </a:p>
        </p:txBody>
      </p:sp>
    </p:spTree>
    <p:extLst>
      <p:ext uri="{BB962C8B-B14F-4D97-AF65-F5344CB8AC3E}">
        <p14:creationId xmlns:p14="http://schemas.microsoft.com/office/powerpoint/2010/main" val="2748857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Le diaconie e la formazione spirituale</a:t>
            </a:r>
          </a:p>
        </p:txBody>
      </p:sp>
      <p:sp>
        <p:nvSpPr>
          <p:cNvPr id="3" name="Segnaposto contenuto 2"/>
          <p:cNvSpPr>
            <a:spLocks noGrp="1"/>
          </p:cNvSpPr>
          <p:nvPr>
            <p:ph idx="1"/>
          </p:nvPr>
        </p:nvSpPr>
        <p:spPr/>
        <p:txBody>
          <a:bodyPr>
            <a:normAutofit fontScale="92500" lnSpcReduction="10000"/>
          </a:bodyPr>
          <a:lstStyle/>
          <a:p>
            <a:pPr algn="just"/>
            <a:r>
              <a:rPr lang="it-IT" sz="5400" dirty="0"/>
              <a:t> </a:t>
            </a:r>
            <a:r>
              <a:rPr lang="it-IT" sz="4800" dirty="0"/>
              <a:t>«</a:t>
            </a:r>
            <a:r>
              <a:rPr lang="it-IT" sz="4800" i="1" dirty="0"/>
              <a:t>Maria, seduta ai piedi del Signore, ascoltava la sua parola. Marta invece era distolta per i molti servizi</a:t>
            </a:r>
            <a:r>
              <a:rPr lang="it-IT" sz="4800" dirty="0"/>
              <a:t>»</a:t>
            </a:r>
          </a:p>
          <a:p>
            <a:pPr algn="just"/>
            <a:r>
              <a:rPr lang="it-IT" sz="4800" dirty="0"/>
              <a:t> </a:t>
            </a:r>
            <a:r>
              <a:rPr lang="it-IT" sz="4800" u="sng" dirty="0"/>
              <a:t>Domanda</a:t>
            </a:r>
            <a:r>
              <a:rPr lang="it-IT" sz="4800" dirty="0"/>
              <a:t>: </a:t>
            </a:r>
          </a:p>
          <a:p>
            <a:pPr marL="0" indent="0" algn="just">
              <a:buNone/>
            </a:pPr>
            <a:r>
              <a:rPr lang="it-IT" sz="4800" dirty="0">
                <a:solidFill>
                  <a:srgbClr val="FF0000"/>
                </a:solidFill>
              </a:rPr>
              <a:t>Come possiamo </a:t>
            </a:r>
            <a:r>
              <a:rPr lang="it-IT" sz="4800" i="1" dirty="0">
                <a:solidFill>
                  <a:srgbClr val="FF0000"/>
                </a:solidFill>
              </a:rPr>
              <a:t>camminare insieme </a:t>
            </a:r>
            <a:r>
              <a:rPr lang="it-IT" sz="4800" dirty="0">
                <a:solidFill>
                  <a:srgbClr val="FF0000"/>
                </a:solidFill>
              </a:rPr>
              <a:t>nel riscoprire la </a:t>
            </a:r>
            <a:r>
              <a:rPr lang="it-IT" sz="4800" i="1" dirty="0">
                <a:solidFill>
                  <a:srgbClr val="FF0000"/>
                </a:solidFill>
              </a:rPr>
              <a:t>radice spirituale </a:t>
            </a:r>
            <a:r>
              <a:rPr lang="it-IT" sz="4800" dirty="0">
                <a:solidFill>
                  <a:srgbClr val="FF0000"/>
                </a:solidFill>
              </a:rPr>
              <a:t>(la «parte migliore») del nostro servizio?</a:t>
            </a:r>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16</a:t>
            </a:fld>
            <a:endParaRPr lang="it-IT"/>
          </a:p>
        </p:txBody>
      </p:sp>
    </p:spTree>
    <p:extLst>
      <p:ext uri="{BB962C8B-B14F-4D97-AF65-F5344CB8AC3E}">
        <p14:creationId xmlns:p14="http://schemas.microsoft.com/office/powerpoint/2010/main" val="2872520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Un quarto cantiere</a:t>
            </a:r>
          </a:p>
        </p:txBody>
      </p:sp>
      <p:sp>
        <p:nvSpPr>
          <p:cNvPr id="3" name="Segnaposto contenuto 2"/>
          <p:cNvSpPr>
            <a:spLocks noGrp="1"/>
          </p:cNvSpPr>
          <p:nvPr>
            <p:ph idx="1"/>
          </p:nvPr>
        </p:nvSpPr>
        <p:spPr/>
        <p:txBody>
          <a:bodyPr>
            <a:normAutofit lnSpcReduction="10000"/>
          </a:bodyPr>
          <a:lstStyle/>
          <a:p>
            <a:pPr algn="just"/>
            <a:r>
              <a:rPr lang="it-IT" sz="5400" dirty="0"/>
              <a:t> La CESI ha suggerito un quarto cantiere da sviluppare in tutte le Diocesi della nostra Regione, avente per oggetto «l’impegno socio-politico» (da declinare sotto diverse possibili angolazioni)</a:t>
            </a:r>
            <a:endParaRPr lang="it-IT" sz="5400" dirty="0">
              <a:solidFill>
                <a:srgbClr val="FF0000"/>
              </a:solidFill>
            </a:endParaRPr>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17</a:t>
            </a:fld>
            <a:endParaRPr lang="it-IT"/>
          </a:p>
        </p:txBody>
      </p:sp>
    </p:spTree>
    <p:extLst>
      <p:ext uri="{BB962C8B-B14F-4D97-AF65-F5344CB8AC3E}">
        <p14:creationId xmlns:p14="http://schemas.microsoft.com/office/powerpoint/2010/main" val="3590626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Linee metodologiche e suggerimenti operativi</a:t>
            </a:r>
          </a:p>
        </p:txBody>
      </p:sp>
      <p:sp>
        <p:nvSpPr>
          <p:cNvPr id="3" name="Segnaposto contenuto 2"/>
          <p:cNvSpPr>
            <a:spLocks noGrp="1"/>
          </p:cNvSpPr>
          <p:nvPr>
            <p:ph idx="1"/>
          </p:nvPr>
        </p:nvSpPr>
        <p:spPr/>
        <p:txBody>
          <a:bodyPr>
            <a:normAutofit/>
          </a:bodyPr>
          <a:lstStyle/>
          <a:p>
            <a:pPr algn="just"/>
            <a:r>
              <a:rPr lang="it-IT" sz="5400" dirty="0"/>
              <a:t> </a:t>
            </a:r>
            <a:r>
              <a:rPr lang="it-IT" sz="4000" dirty="0"/>
              <a:t>Quattro parole-chiave: sinergia, ampliamento, approfondimento, soggettività</a:t>
            </a:r>
          </a:p>
          <a:p>
            <a:pPr algn="just"/>
            <a:r>
              <a:rPr lang="it-IT" sz="4000" dirty="0"/>
              <a:t>La sintesi diocesana</a:t>
            </a:r>
          </a:p>
          <a:p>
            <a:pPr algn="just"/>
            <a:r>
              <a:rPr lang="it-IT" sz="4000" dirty="0"/>
              <a:t>Il metodo</a:t>
            </a:r>
          </a:p>
          <a:p>
            <a:pPr algn="just"/>
            <a:r>
              <a:rPr lang="it-IT" sz="4000" dirty="0"/>
              <a:t>Il rapporto con la pastorale ordinaria</a:t>
            </a:r>
          </a:p>
          <a:p>
            <a:pPr algn="just"/>
            <a:r>
              <a:rPr lang="it-IT" sz="4000" dirty="0"/>
              <a:t>La restituzione finale</a:t>
            </a:r>
          </a:p>
          <a:p>
            <a:pPr algn="just"/>
            <a:endParaRPr lang="it-IT" sz="5400" dirty="0"/>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18</a:t>
            </a:fld>
            <a:endParaRPr lang="it-IT"/>
          </a:p>
        </p:txBody>
      </p:sp>
    </p:spTree>
    <p:extLst>
      <p:ext uri="{BB962C8B-B14F-4D97-AF65-F5344CB8AC3E}">
        <p14:creationId xmlns:p14="http://schemas.microsoft.com/office/powerpoint/2010/main" val="2725580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i="1" dirty="0"/>
              <a:t>Documenti / 1</a:t>
            </a:r>
          </a:p>
        </p:txBody>
      </p:sp>
      <p:sp>
        <p:nvSpPr>
          <p:cNvPr id="3" name="Segnaposto contenuto 2"/>
          <p:cNvSpPr>
            <a:spLocks noGrp="1"/>
          </p:cNvSpPr>
          <p:nvPr>
            <p:ph idx="1"/>
          </p:nvPr>
        </p:nvSpPr>
        <p:spPr/>
        <p:txBody>
          <a:bodyPr>
            <a:normAutofit/>
          </a:bodyPr>
          <a:lstStyle/>
          <a:p>
            <a:pPr indent="0" algn="ctr">
              <a:buNone/>
            </a:pPr>
            <a:r>
              <a:rPr lang="it-IT" sz="4400" b="0" dirty="0">
                <a:effectLst/>
                <a:ea typeface="Calibri" panose="020F0502020204030204" pitchFamily="34" charset="0"/>
                <a:cs typeface="Adobe Garamond Pro"/>
              </a:rPr>
              <a:t>Conferenza Episcopale Italiana </a:t>
            </a:r>
          </a:p>
          <a:p>
            <a:pPr indent="0" algn="ctr">
              <a:buNone/>
            </a:pPr>
            <a:endParaRPr lang="it-IT" sz="1700" dirty="0">
              <a:effectLst/>
              <a:ea typeface="Calibri" panose="020F0502020204030204" pitchFamily="34" charset="0"/>
              <a:cs typeface="Adobe Garamond Pro"/>
            </a:endParaRPr>
          </a:p>
          <a:p>
            <a:pPr indent="0" algn="ctr">
              <a:buNone/>
            </a:pPr>
            <a:r>
              <a:rPr lang="it-IT" sz="4400" b="1" dirty="0">
                <a:effectLst/>
                <a:ea typeface="Calibri" panose="020F0502020204030204" pitchFamily="34" charset="0"/>
                <a:cs typeface="Adobe Garamond Pro Bold"/>
              </a:rPr>
              <a:t>I cantieri di Betania </a:t>
            </a:r>
          </a:p>
          <a:p>
            <a:pPr indent="0" algn="ctr">
              <a:buNone/>
            </a:pPr>
            <a:endParaRPr lang="it-IT" sz="4400" dirty="0">
              <a:solidFill>
                <a:srgbClr val="000000"/>
              </a:solidFill>
              <a:effectLst/>
              <a:ea typeface="Calibri" panose="020F0502020204030204" pitchFamily="34" charset="0"/>
              <a:cs typeface="Adobe Garamond Pro"/>
            </a:endParaRPr>
          </a:p>
          <a:p>
            <a:pPr indent="0" algn="ctr">
              <a:lnSpc>
                <a:spcPts val="1255"/>
              </a:lnSpc>
              <a:buNone/>
            </a:pPr>
            <a:r>
              <a:rPr lang="it-IT" sz="4400" b="1" dirty="0">
                <a:solidFill>
                  <a:srgbClr val="005A9E"/>
                </a:solidFill>
                <a:effectLst/>
                <a:ea typeface="Calibri" panose="020F0502020204030204" pitchFamily="34" charset="0"/>
                <a:cs typeface="Adobe Garamond Pro Bold"/>
              </a:rPr>
              <a:t>Prospettive </a:t>
            </a:r>
          </a:p>
          <a:p>
            <a:pPr indent="0" algn="ctr">
              <a:lnSpc>
                <a:spcPts val="1255"/>
              </a:lnSpc>
              <a:buNone/>
            </a:pPr>
            <a:endParaRPr lang="it-IT" sz="4400" dirty="0">
              <a:effectLst/>
              <a:ea typeface="Calibri" panose="020F0502020204030204" pitchFamily="34" charset="0"/>
              <a:cs typeface="Times New Roman" panose="02020603050405020304" pitchFamily="18" charset="0"/>
            </a:endParaRPr>
          </a:p>
          <a:p>
            <a:pPr indent="0" algn="ctr">
              <a:lnSpc>
                <a:spcPts val="1255"/>
              </a:lnSpc>
              <a:buNone/>
            </a:pPr>
            <a:r>
              <a:rPr lang="it-IT" sz="4400" b="1" dirty="0">
                <a:solidFill>
                  <a:srgbClr val="005A9E"/>
                </a:solidFill>
                <a:effectLst/>
                <a:ea typeface="Calibri" panose="020F0502020204030204" pitchFamily="34" charset="0"/>
                <a:cs typeface="Adobe Garamond Pro Bold"/>
              </a:rPr>
              <a:t>per il secondo anno </a:t>
            </a:r>
            <a:endParaRPr lang="it-IT" sz="44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it-IT" sz="4400" b="1" dirty="0">
                <a:solidFill>
                  <a:srgbClr val="005A9E"/>
                </a:solidFill>
                <a:ea typeface="Calibri" panose="020F0502020204030204" pitchFamily="34" charset="0"/>
                <a:cs typeface="Adobe Garamond Pro Bold"/>
              </a:rPr>
              <a:t>  </a:t>
            </a:r>
            <a:r>
              <a:rPr lang="it-IT" sz="4400" b="1" dirty="0">
                <a:solidFill>
                  <a:srgbClr val="005A9E"/>
                </a:solidFill>
                <a:effectLst/>
                <a:ea typeface="Calibri" panose="020F0502020204030204" pitchFamily="34" charset="0"/>
                <a:cs typeface="Adobe Garamond Pro Bold"/>
              </a:rPr>
              <a:t>del Cammino sinodale</a:t>
            </a:r>
            <a:endParaRPr lang="it-IT" sz="4400" dirty="0">
              <a:effectLst/>
              <a:ea typeface="Calibri" panose="020F0502020204030204" pitchFamily="34" charset="0"/>
              <a:cs typeface="Times New Roman" panose="02020603050405020304" pitchFamily="18" charset="0"/>
            </a:endParaRPr>
          </a:p>
          <a:p>
            <a:pPr marL="0" indent="0" algn="just">
              <a:buNone/>
            </a:pPr>
            <a:endParaRPr lang="it-IT" sz="5400" dirty="0"/>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19</a:t>
            </a:fld>
            <a:endParaRPr lang="it-IT"/>
          </a:p>
        </p:txBody>
      </p:sp>
    </p:spTree>
    <p:extLst>
      <p:ext uri="{BB962C8B-B14F-4D97-AF65-F5344CB8AC3E}">
        <p14:creationId xmlns:p14="http://schemas.microsoft.com/office/powerpoint/2010/main" val="104668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B69276-2D96-BFFB-7C19-BC822F6CC659}"/>
              </a:ext>
            </a:extLst>
          </p:cNvPr>
          <p:cNvSpPr>
            <a:spLocks noGrp="1"/>
          </p:cNvSpPr>
          <p:nvPr>
            <p:ph type="title"/>
          </p:nvPr>
        </p:nvSpPr>
        <p:spPr/>
        <p:txBody>
          <a:bodyPr>
            <a:normAutofit/>
          </a:bodyPr>
          <a:lstStyle/>
          <a:p>
            <a:pPr algn="ctr"/>
            <a:r>
              <a:rPr lang="it-IT" sz="4000" b="1" dirty="0"/>
              <a:t>Introduzione</a:t>
            </a:r>
          </a:p>
        </p:txBody>
      </p:sp>
      <p:sp>
        <p:nvSpPr>
          <p:cNvPr id="3" name="Segnaposto contenuto 2">
            <a:extLst>
              <a:ext uri="{FF2B5EF4-FFF2-40B4-BE49-F238E27FC236}">
                <a16:creationId xmlns:a16="http://schemas.microsoft.com/office/drawing/2014/main" id="{813CC145-46BD-DE39-4B5E-B5813312EC7F}"/>
              </a:ext>
            </a:extLst>
          </p:cNvPr>
          <p:cNvSpPr>
            <a:spLocks noGrp="1"/>
          </p:cNvSpPr>
          <p:nvPr>
            <p:ph idx="1"/>
          </p:nvPr>
        </p:nvSpPr>
        <p:spPr/>
        <p:txBody>
          <a:bodyPr>
            <a:noAutofit/>
          </a:bodyPr>
          <a:lstStyle/>
          <a:p>
            <a:pPr algn="just"/>
            <a:r>
              <a:rPr lang="it-IT" sz="4000" dirty="0"/>
              <a:t>Avvio secondo anno del cammino sinodale</a:t>
            </a:r>
          </a:p>
          <a:p>
            <a:pPr algn="just"/>
            <a:r>
              <a:rPr lang="it-IT" sz="4000" dirty="0"/>
              <a:t>Continuità con la «fase narrativa» del primo anno</a:t>
            </a:r>
          </a:p>
          <a:p>
            <a:pPr algn="just"/>
            <a:r>
              <a:rPr lang="it-IT" sz="4000" dirty="0"/>
              <a:t>Portare a compimento l’ascolto degli ambiti di vita non raggiunti</a:t>
            </a:r>
          </a:p>
          <a:p>
            <a:pPr algn="just"/>
            <a:r>
              <a:rPr lang="it-IT" sz="4000" dirty="0"/>
              <a:t>Lavoro fino alla prossima Assemblea del 2 dicembre</a:t>
            </a:r>
          </a:p>
        </p:txBody>
      </p:sp>
      <p:sp>
        <p:nvSpPr>
          <p:cNvPr id="4" name="Segnaposto data 3">
            <a:extLst>
              <a:ext uri="{FF2B5EF4-FFF2-40B4-BE49-F238E27FC236}">
                <a16:creationId xmlns:a16="http://schemas.microsoft.com/office/drawing/2014/main" id="{F1CB32A5-F842-B203-66C5-5387978514F4}"/>
              </a:ext>
            </a:extLst>
          </p:cNvPr>
          <p:cNvSpPr>
            <a:spLocks noGrp="1"/>
          </p:cNvSpPr>
          <p:nvPr>
            <p:ph type="dt" sz="half" idx="10"/>
          </p:nvPr>
        </p:nvSpPr>
        <p:spPr/>
        <p:txBody>
          <a:bodyPr/>
          <a:lstStyle/>
          <a:p>
            <a:fld id="{AE82289B-5012-4E00-9F4F-A94710C51333}" type="datetime1">
              <a:rPr lang="it-IT" smtClean="0"/>
              <a:pPr/>
              <a:t>28/10/2022</a:t>
            </a:fld>
            <a:endParaRPr lang="it-IT"/>
          </a:p>
        </p:txBody>
      </p:sp>
      <p:sp>
        <p:nvSpPr>
          <p:cNvPr id="5" name="Segnaposto piè di pagina 4">
            <a:extLst>
              <a:ext uri="{FF2B5EF4-FFF2-40B4-BE49-F238E27FC236}">
                <a16:creationId xmlns:a16="http://schemas.microsoft.com/office/drawing/2014/main" id="{80FC744F-B480-A179-8F77-BF031C2315C3}"/>
              </a:ext>
            </a:extLst>
          </p:cNvPr>
          <p:cNvSpPr>
            <a:spLocks noGrp="1"/>
          </p:cNvSpPr>
          <p:nvPr>
            <p:ph type="ftr" sz="quarter" idx="11"/>
          </p:nvPr>
        </p:nvSpPr>
        <p:spPr/>
        <p:txBody>
          <a:bodyPr/>
          <a:lstStyle/>
          <a:p>
            <a:r>
              <a:rPr lang="it-IT"/>
              <a:t>La conversazione spirituale.  Dialogo - ascolto - condivisione</a:t>
            </a:r>
          </a:p>
        </p:txBody>
      </p:sp>
      <p:sp>
        <p:nvSpPr>
          <p:cNvPr id="6" name="Segnaposto numero diapositiva 5">
            <a:extLst>
              <a:ext uri="{FF2B5EF4-FFF2-40B4-BE49-F238E27FC236}">
                <a16:creationId xmlns:a16="http://schemas.microsoft.com/office/drawing/2014/main" id="{277816C4-7DA6-C47E-FC76-1268F53308FE}"/>
              </a:ext>
            </a:extLst>
          </p:cNvPr>
          <p:cNvSpPr>
            <a:spLocks noGrp="1"/>
          </p:cNvSpPr>
          <p:nvPr>
            <p:ph type="sldNum" sz="quarter" idx="12"/>
          </p:nvPr>
        </p:nvSpPr>
        <p:spPr/>
        <p:txBody>
          <a:bodyPr/>
          <a:lstStyle/>
          <a:p>
            <a:fld id="{B503A55B-0849-4499-AB6A-3E38215C117F}" type="slidenum">
              <a:rPr lang="it-IT" smtClean="0"/>
              <a:pPr/>
              <a:t>2</a:t>
            </a:fld>
            <a:endParaRPr lang="it-IT"/>
          </a:p>
        </p:txBody>
      </p:sp>
    </p:spTree>
    <p:extLst>
      <p:ext uri="{BB962C8B-B14F-4D97-AF65-F5344CB8AC3E}">
        <p14:creationId xmlns:p14="http://schemas.microsoft.com/office/powerpoint/2010/main" val="4211445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i="1" dirty="0"/>
              <a:t>Documenti / 2</a:t>
            </a:r>
          </a:p>
        </p:txBody>
      </p:sp>
      <p:sp>
        <p:nvSpPr>
          <p:cNvPr id="3" name="Segnaposto contenuto 2"/>
          <p:cNvSpPr>
            <a:spLocks noGrp="1"/>
          </p:cNvSpPr>
          <p:nvPr>
            <p:ph idx="1"/>
          </p:nvPr>
        </p:nvSpPr>
        <p:spPr/>
        <p:txBody>
          <a:bodyPr>
            <a:normAutofit fontScale="55000" lnSpcReduction="20000"/>
          </a:bodyPr>
          <a:lstStyle/>
          <a:p>
            <a:pPr indent="0" algn="ctr">
              <a:buNone/>
            </a:pPr>
            <a:r>
              <a:rPr lang="it-IT" sz="5700" b="0" dirty="0">
                <a:effectLst/>
                <a:ea typeface="Calibri" panose="020F0502020204030204" pitchFamily="34" charset="0"/>
                <a:cs typeface="Adobe Garamond Pro"/>
              </a:rPr>
              <a:t>Conferenza Episcopale Italiana </a:t>
            </a:r>
          </a:p>
          <a:p>
            <a:pPr indent="0" algn="ctr">
              <a:buNone/>
            </a:pPr>
            <a:endParaRPr lang="it-IT" sz="2700" dirty="0">
              <a:effectLst/>
              <a:ea typeface="Calibri" panose="020F0502020204030204" pitchFamily="34" charset="0"/>
              <a:cs typeface="Adobe Garamond Pro"/>
            </a:endParaRPr>
          </a:p>
          <a:p>
            <a:pPr indent="0" algn="ctr">
              <a:buNone/>
            </a:pPr>
            <a:r>
              <a:rPr lang="it-IT" sz="5700" b="1" dirty="0">
                <a:ea typeface="Calibri" panose="020F0502020204030204" pitchFamily="34" charset="0"/>
                <a:cs typeface="Adobe Garamond Pro Bold"/>
              </a:rPr>
              <a:t>Continuiamo a camminare insieme</a:t>
            </a:r>
            <a:endParaRPr lang="it-IT" sz="5700" b="1" dirty="0">
              <a:effectLst/>
              <a:ea typeface="Calibri" panose="020F0502020204030204" pitchFamily="34" charset="0"/>
              <a:cs typeface="Adobe Garamond Pro Bold"/>
            </a:endParaRPr>
          </a:p>
          <a:p>
            <a:pPr indent="0" algn="ctr">
              <a:buNone/>
            </a:pPr>
            <a:endParaRPr lang="it-IT" sz="2400" dirty="0">
              <a:solidFill>
                <a:srgbClr val="000000"/>
              </a:solidFill>
              <a:effectLst/>
              <a:ea typeface="Calibri" panose="020F0502020204030204" pitchFamily="34" charset="0"/>
              <a:cs typeface="Adobe Garamond Pro"/>
            </a:endParaRPr>
          </a:p>
          <a:p>
            <a:pPr indent="0" algn="ctr">
              <a:lnSpc>
                <a:spcPct val="120000"/>
              </a:lnSpc>
              <a:buNone/>
            </a:pPr>
            <a:r>
              <a:rPr lang="it-IT" sz="6400" b="1" dirty="0">
                <a:solidFill>
                  <a:srgbClr val="005A9E"/>
                </a:solidFill>
                <a:effectLst/>
                <a:ea typeface="Calibri" panose="020F0502020204030204" pitchFamily="34" charset="0"/>
                <a:cs typeface="Adobe Garamond Pro Bold"/>
              </a:rPr>
              <a:t>Vademecum </a:t>
            </a:r>
          </a:p>
          <a:p>
            <a:pPr indent="0" algn="ctr">
              <a:lnSpc>
                <a:spcPct val="120000"/>
              </a:lnSpc>
              <a:buNone/>
            </a:pPr>
            <a:r>
              <a:rPr lang="it-IT" sz="5200" b="1" dirty="0">
                <a:solidFill>
                  <a:srgbClr val="005A9E"/>
                </a:solidFill>
                <a:effectLst/>
                <a:ea typeface="Calibri" panose="020F0502020204030204" pitchFamily="34" charset="0"/>
                <a:cs typeface="Adobe Garamond Pro Bold"/>
              </a:rPr>
              <a:t>per il secondo anno </a:t>
            </a:r>
            <a:endParaRPr lang="it-IT" sz="5200" dirty="0">
              <a:effectLst/>
              <a:ea typeface="Calibri" panose="020F0502020204030204" pitchFamily="34" charset="0"/>
              <a:cs typeface="Times New Roman" panose="02020603050405020304" pitchFamily="18" charset="0"/>
            </a:endParaRPr>
          </a:p>
          <a:p>
            <a:pPr marL="0" indent="0" algn="ctr">
              <a:lnSpc>
                <a:spcPct val="120000"/>
              </a:lnSpc>
              <a:spcAft>
                <a:spcPts val="800"/>
              </a:spcAft>
              <a:buNone/>
            </a:pPr>
            <a:r>
              <a:rPr lang="it-IT" sz="5200" b="1" dirty="0">
                <a:solidFill>
                  <a:srgbClr val="005A9E"/>
                </a:solidFill>
                <a:ea typeface="Calibri" panose="020F0502020204030204" pitchFamily="34" charset="0"/>
                <a:cs typeface="Adobe Garamond Pro Bold"/>
              </a:rPr>
              <a:t>  </a:t>
            </a:r>
            <a:r>
              <a:rPr lang="it-IT" sz="5200" b="1" dirty="0">
                <a:solidFill>
                  <a:srgbClr val="005A9E"/>
                </a:solidFill>
                <a:effectLst/>
                <a:ea typeface="Calibri" panose="020F0502020204030204" pitchFamily="34" charset="0"/>
                <a:cs typeface="Adobe Garamond Pro Bold"/>
              </a:rPr>
              <a:t>del Cammino sinodale </a:t>
            </a:r>
          </a:p>
          <a:p>
            <a:pPr marL="0" indent="0" algn="ctr">
              <a:lnSpc>
                <a:spcPct val="120000"/>
              </a:lnSpc>
              <a:spcAft>
                <a:spcPts val="800"/>
              </a:spcAft>
              <a:buNone/>
            </a:pPr>
            <a:r>
              <a:rPr lang="it-IT" sz="5200" b="1" dirty="0">
                <a:solidFill>
                  <a:srgbClr val="005A9E"/>
                </a:solidFill>
                <a:ea typeface="Calibri" panose="020F0502020204030204" pitchFamily="34" charset="0"/>
                <a:cs typeface="Times New Roman" panose="02020603050405020304" pitchFamily="18" charset="0"/>
              </a:rPr>
              <a:t>  delle Chiese in Italia</a:t>
            </a:r>
            <a:endParaRPr lang="it-IT" sz="5200" dirty="0">
              <a:effectLst/>
              <a:ea typeface="Calibri" panose="020F0502020204030204" pitchFamily="34" charset="0"/>
              <a:cs typeface="Times New Roman" panose="02020603050405020304" pitchFamily="18" charset="0"/>
            </a:endParaRPr>
          </a:p>
          <a:p>
            <a:pPr marL="0" indent="0" algn="just">
              <a:buNone/>
            </a:pPr>
            <a:endParaRPr lang="it-IT" sz="5400" dirty="0"/>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20</a:t>
            </a:fld>
            <a:endParaRPr lang="it-IT"/>
          </a:p>
        </p:txBody>
      </p:sp>
    </p:spTree>
    <p:extLst>
      <p:ext uri="{BB962C8B-B14F-4D97-AF65-F5344CB8AC3E}">
        <p14:creationId xmlns:p14="http://schemas.microsoft.com/office/powerpoint/2010/main" val="1819693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4320"/>
            <a:ext cx="10515600" cy="1371918"/>
          </a:xfrm>
        </p:spPr>
        <p:txBody>
          <a:bodyPr>
            <a:normAutofit fontScale="90000"/>
          </a:bodyPr>
          <a:lstStyle/>
          <a:p>
            <a:pPr algn="ctr"/>
            <a:r>
              <a:rPr lang="it-IT" dirty="0"/>
              <a:t> </a:t>
            </a:r>
            <a:br>
              <a:rPr lang="it-IT" dirty="0"/>
            </a:br>
            <a:r>
              <a:rPr lang="it-IT" sz="6700" b="1" i="1" dirty="0"/>
              <a:t>Buon cammino sinodale a tutti!</a:t>
            </a:r>
            <a:br>
              <a:rPr lang="it-IT" sz="6700" b="1" i="1" dirty="0"/>
            </a:br>
            <a:endParaRPr lang="it-IT" sz="6700" b="1" i="1" dirty="0"/>
          </a:p>
        </p:txBody>
      </p:sp>
      <p:sp>
        <p:nvSpPr>
          <p:cNvPr id="3" name="Segnaposto contenuto 2"/>
          <p:cNvSpPr>
            <a:spLocks noGrp="1"/>
          </p:cNvSpPr>
          <p:nvPr>
            <p:ph idx="1"/>
          </p:nvPr>
        </p:nvSpPr>
        <p:spPr/>
        <p:txBody>
          <a:bodyPr/>
          <a:lstStyle/>
          <a:p>
            <a:endParaRPr lang="it-IT" dirty="0"/>
          </a:p>
          <a:p>
            <a:pPr marL="0" indent="0" algn="ctr">
              <a:buNone/>
            </a:pPr>
            <a:endParaRPr lang="it-IT" sz="6000" dirty="0"/>
          </a:p>
          <a:p>
            <a:pPr marL="0" indent="0" algn="ctr">
              <a:buNone/>
            </a:pPr>
            <a:endParaRPr lang="it-IT" sz="6000" dirty="0"/>
          </a:p>
        </p:txBody>
      </p:sp>
      <p:sp>
        <p:nvSpPr>
          <p:cNvPr id="4" name="Segnaposto data 3"/>
          <p:cNvSpPr>
            <a:spLocks noGrp="1"/>
          </p:cNvSpPr>
          <p:nvPr>
            <p:ph type="dt" sz="half" idx="10"/>
          </p:nvPr>
        </p:nvSpPr>
        <p:spPr/>
        <p:txBody>
          <a:bodyPr/>
          <a:lstStyle/>
          <a:p>
            <a:fld id="{0F06B76D-C9EE-4DA2-9C7A-3EDC3ABAF7BD}"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21</a:t>
            </a:fld>
            <a:endParaRPr lang="it-IT"/>
          </a:p>
        </p:txBody>
      </p:sp>
      <p:pic>
        <p:nvPicPr>
          <p:cNvPr id="7" name="Immagine 6" descr="Tavola rotonda di discussio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1320" y="2133600"/>
            <a:ext cx="4983480" cy="3855719"/>
          </a:xfrm>
          <a:prstGeom prst="rect">
            <a:avLst/>
          </a:prstGeom>
          <a:noFill/>
          <a:ln>
            <a:noFill/>
          </a:ln>
        </p:spPr>
      </p:pic>
    </p:spTree>
    <p:extLst>
      <p:ext uri="{BB962C8B-B14F-4D97-AF65-F5344CB8AC3E}">
        <p14:creationId xmlns:p14="http://schemas.microsoft.com/office/powerpoint/2010/main" val="4255558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A1CE8C-A1B9-3726-4489-5A1C7144F30D}"/>
              </a:ext>
            </a:extLst>
          </p:cNvPr>
          <p:cNvSpPr>
            <a:spLocks noGrp="1"/>
          </p:cNvSpPr>
          <p:nvPr>
            <p:ph type="title"/>
          </p:nvPr>
        </p:nvSpPr>
        <p:spPr/>
        <p:txBody>
          <a:bodyPr/>
          <a:lstStyle/>
          <a:p>
            <a:pPr algn="ctr"/>
            <a:r>
              <a:rPr lang="it-IT" b="1" dirty="0"/>
              <a:t>Indicazioni per i «tavoli sinodali»</a:t>
            </a:r>
          </a:p>
        </p:txBody>
      </p:sp>
      <p:sp>
        <p:nvSpPr>
          <p:cNvPr id="3" name="Segnaposto contenuto 2">
            <a:extLst>
              <a:ext uri="{FF2B5EF4-FFF2-40B4-BE49-F238E27FC236}">
                <a16:creationId xmlns:a16="http://schemas.microsoft.com/office/drawing/2014/main" id="{E7FB58D6-6D4F-A6B3-5AE7-9FBAE2E4D888}"/>
              </a:ext>
            </a:extLst>
          </p:cNvPr>
          <p:cNvSpPr>
            <a:spLocks noGrp="1"/>
          </p:cNvSpPr>
          <p:nvPr>
            <p:ph idx="1"/>
          </p:nvPr>
        </p:nvSpPr>
        <p:spPr/>
        <p:txBody>
          <a:bodyPr>
            <a:normAutofit/>
          </a:bodyPr>
          <a:lstStyle/>
          <a:p>
            <a:r>
              <a:rPr lang="it-IT" sz="4000" i="1" dirty="0"/>
              <a:t>Cosa</a:t>
            </a:r>
            <a:r>
              <a:rPr lang="it-IT" sz="4000" dirty="0"/>
              <a:t> faremo e </a:t>
            </a:r>
            <a:r>
              <a:rPr lang="it-IT" sz="4000" i="1" dirty="0"/>
              <a:t>come</a:t>
            </a:r>
            <a:r>
              <a:rPr lang="it-IT" sz="4000" dirty="0"/>
              <a:t> lo faremo?</a:t>
            </a:r>
          </a:p>
          <a:p>
            <a:r>
              <a:rPr lang="it-IT" sz="4000" dirty="0"/>
              <a:t>Il primo passo: riprendere in mano la «sintesi diocesana» per individuare aspetti significativi per la pastorale</a:t>
            </a:r>
          </a:p>
          <a:p>
            <a:r>
              <a:rPr lang="it-IT" sz="4000" dirty="0"/>
              <a:t>Ci verranno in aiuto tre verbi: delimitare, approfondire, progettare</a:t>
            </a:r>
          </a:p>
        </p:txBody>
      </p:sp>
      <p:sp>
        <p:nvSpPr>
          <p:cNvPr id="4" name="Segnaposto data 3">
            <a:extLst>
              <a:ext uri="{FF2B5EF4-FFF2-40B4-BE49-F238E27FC236}">
                <a16:creationId xmlns:a16="http://schemas.microsoft.com/office/drawing/2014/main" id="{11F761F2-7688-C0A7-845E-F21E7F74AF79}"/>
              </a:ext>
            </a:extLst>
          </p:cNvPr>
          <p:cNvSpPr>
            <a:spLocks noGrp="1"/>
          </p:cNvSpPr>
          <p:nvPr>
            <p:ph type="dt" sz="half" idx="10"/>
          </p:nvPr>
        </p:nvSpPr>
        <p:spPr/>
        <p:txBody>
          <a:bodyPr/>
          <a:lstStyle/>
          <a:p>
            <a:fld id="{AE82289B-5012-4E00-9F4F-A94710C51333}" type="datetime1">
              <a:rPr lang="it-IT" smtClean="0"/>
              <a:pPr/>
              <a:t>28/10/2022</a:t>
            </a:fld>
            <a:endParaRPr lang="it-IT"/>
          </a:p>
        </p:txBody>
      </p:sp>
      <p:sp>
        <p:nvSpPr>
          <p:cNvPr id="5" name="Segnaposto piè di pagina 4">
            <a:extLst>
              <a:ext uri="{FF2B5EF4-FFF2-40B4-BE49-F238E27FC236}">
                <a16:creationId xmlns:a16="http://schemas.microsoft.com/office/drawing/2014/main" id="{B3CEFD59-B36C-FB8B-6C23-F5DC9FD871DD}"/>
              </a:ext>
            </a:extLst>
          </p:cNvPr>
          <p:cNvSpPr>
            <a:spLocks noGrp="1"/>
          </p:cNvSpPr>
          <p:nvPr>
            <p:ph type="ftr" sz="quarter" idx="11"/>
          </p:nvPr>
        </p:nvSpPr>
        <p:spPr/>
        <p:txBody>
          <a:bodyPr/>
          <a:lstStyle/>
          <a:p>
            <a:r>
              <a:rPr lang="it-IT"/>
              <a:t>La conversazione spirituale.  Dialogo - ascolto - condivisione</a:t>
            </a:r>
          </a:p>
        </p:txBody>
      </p:sp>
      <p:sp>
        <p:nvSpPr>
          <p:cNvPr id="6" name="Segnaposto numero diapositiva 5">
            <a:extLst>
              <a:ext uri="{FF2B5EF4-FFF2-40B4-BE49-F238E27FC236}">
                <a16:creationId xmlns:a16="http://schemas.microsoft.com/office/drawing/2014/main" id="{8DDE57A0-3A2F-CB31-E608-367E72E5970A}"/>
              </a:ext>
            </a:extLst>
          </p:cNvPr>
          <p:cNvSpPr>
            <a:spLocks noGrp="1"/>
          </p:cNvSpPr>
          <p:nvPr>
            <p:ph type="sldNum" sz="quarter" idx="12"/>
          </p:nvPr>
        </p:nvSpPr>
        <p:spPr/>
        <p:txBody>
          <a:bodyPr/>
          <a:lstStyle/>
          <a:p>
            <a:fld id="{B503A55B-0849-4499-AB6A-3E38215C117F}" type="slidenum">
              <a:rPr lang="it-IT" smtClean="0"/>
              <a:pPr/>
              <a:t>3</a:t>
            </a:fld>
            <a:endParaRPr lang="it-IT"/>
          </a:p>
        </p:txBody>
      </p:sp>
    </p:spTree>
    <p:extLst>
      <p:ext uri="{BB962C8B-B14F-4D97-AF65-F5344CB8AC3E}">
        <p14:creationId xmlns:p14="http://schemas.microsoft.com/office/powerpoint/2010/main" val="350275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50AE3-0095-702A-BD19-69D1DE01B7DD}"/>
              </a:ext>
            </a:extLst>
          </p:cNvPr>
          <p:cNvSpPr>
            <a:spLocks noGrp="1"/>
          </p:cNvSpPr>
          <p:nvPr>
            <p:ph type="title"/>
          </p:nvPr>
        </p:nvSpPr>
        <p:spPr/>
        <p:txBody>
          <a:bodyPr>
            <a:normAutofit/>
          </a:bodyPr>
          <a:lstStyle/>
          <a:p>
            <a:pPr algn="ctr"/>
            <a:r>
              <a:rPr lang="it-IT" sz="4000" b="1" dirty="0"/>
              <a:t>Prima indicazione</a:t>
            </a:r>
          </a:p>
        </p:txBody>
      </p:sp>
      <p:sp>
        <p:nvSpPr>
          <p:cNvPr id="3" name="Segnaposto contenuto 2">
            <a:extLst>
              <a:ext uri="{FF2B5EF4-FFF2-40B4-BE49-F238E27FC236}">
                <a16:creationId xmlns:a16="http://schemas.microsoft.com/office/drawing/2014/main" id="{196A97CA-BA55-E78C-4994-3BB10E527601}"/>
              </a:ext>
            </a:extLst>
          </p:cNvPr>
          <p:cNvSpPr>
            <a:spLocks noGrp="1"/>
          </p:cNvSpPr>
          <p:nvPr>
            <p:ph idx="1"/>
          </p:nvPr>
        </p:nvSpPr>
        <p:spPr/>
        <p:txBody>
          <a:bodyPr>
            <a:normAutofit/>
          </a:bodyPr>
          <a:lstStyle/>
          <a:p>
            <a:pPr marL="0" indent="0" algn="just">
              <a:buNone/>
            </a:pPr>
            <a:r>
              <a:rPr lang="it-IT" sz="4000" b="1" dirty="0"/>
              <a:t>Delimitare</a:t>
            </a:r>
            <a:r>
              <a:rPr lang="it-IT" sz="4000" dirty="0"/>
              <a:t>: ossia enucleare quegli aspetti messi in evidenza dalla sintesi diocesana, che è necessario approfondire, recuperare ed attuare con un ascolto effettivo. Questo comporta il riconoscere, alla luce del primo anno, un aspetto, un tema, una questione, che sembra essere urgente per la pastorale diocesana. </a:t>
            </a:r>
          </a:p>
          <a:p>
            <a:endParaRPr lang="it-IT" dirty="0"/>
          </a:p>
        </p:txBody>
      </p:sp>
      <p:sp>
        <p:nvSpPr>
          <p:cNvPr id="4" name="Segnaposto data 3">
            <a:extLst>
              <a:ext uri="{FF2B5EF4-FFF2-40B4-BE49-F238E27FC236}">
                <a16:creationId xmlns:a16="http://schemas.microsoft.com/office/drawing/2014/main" id="{C05737E0-F6B9-890F-EA1C-D76BDB8C4A03}"/>
              </a:ext>
            </a:extLst>
          </p:cNvPr>
          <p:cNvSpPr>
            <a:spLocks noGrp="1"/>
          </p:cNvSpPr>
          <p:nvPr>
            <p:ph type="dt" sz="half" idx="10"/>
          </p:nvPr>
        </p:nvSpPr>
        <p:spPr/>
        <p:txBody>
          <a:bodyPr/>
          <a:lstStyle/>
          <a:p>
            <a:fld id="{AE82289B-5012-4E00-9F4F-A94710C51333}" type="datetime1">
              <a:rPr lang="it-IT" smtClean="0"/>
              <a:pPr/>
              <a:t>28/10/2022</a:t>
            </a:fld>
            <a:endParaRPr lang="it-IT"/>
          </a:p>
        </p:txBody>
      </p:sp>
      <p:sp>
        <p:nvSpPr>
          <p:cNvPr id="5" name="Segnaposto piè di pagina 4">
            <a:extLst>
              <a:ext uri="{FF2B5EF4-FFF2-40B4-BE49-F238E27FC236}">
                <a16:creationId xmlns:a16="http://schemas.microsoft.com/office/drawing/2014/main" id="{B4C7DE5B-0621-6323-B7D6-EC130F6CB9AC}"/>
              </a:ext>
            </a:extLst>
          </p:cNvPr>
          <p:cNvSpPr>
            <a:spLocks noGrp="1"/>
          </p:cNvSpPr>
          <p:nvPr>
            <p:ph type="ftr" sz="quarter" idx="11"/>
          </p:nvPr>
        </p:nvSpPr>
        <p:spPr/>
        <p:txBody>
          <a:bodyPr/>
          <a:lstStyle/>
          <a:p>
            <a:r>
              <a:rPr lang="it-IT"/>
              <a:t>La conversazione spirituale.  Dialogo - ascolto - condivisione</a:t>
            </a:r>
          </a:p>
        </p:txBody>
      </p:sp>
      <p:sp>
        <p:nvSpPr>
          <p:cNvPr id="6" name="Segnaposto numero diapositiva 5">
            <a:extLst>
              <a:ext uri="{FF2B5EF4-FFF2-40B4-BE49-F238E27FC236}">
                <a16:creationId xmlns:a16="http://schemas.microsoft.com/office/drawing/2014/main" id="{F215A641-776F-A342-F50B-353A78E8A8C3}"/>
              </a:ext>
            </a:extLst>
          </p:cNvPr>
          <p:cNvSpPr>
            <a:spLocks noGrp="1"/>
          </p:cNvSpPr>
          <p:nvPr>
            <p:ph type="sldNum" sz="quarter" idx="12"/>
          </p:nvPr>
        </p:nvSpPr>
        <p:spPr/>
        <p:txBody>
          <a:bodyPr/>
          <a:lstStyle/>
          <a:p>
            <a:fld id="{B503A55B-0849-4499-AB6A-3E38215C117F}" type="slidenum">
              <a:rPr lang="it-IT" smtClean="0"/>
              <a:pPr/>
              <a:t>4</a:t>
            </a:fld>
            <a:endParaRPr lang="it-IT"/>
          </a:p>
        </p:txBody>
      </p:sp>
    </p:spTree>
    <p:extLst>
      <p:ext uri="{BB962C8B-B14F-4D97-AF65-F5344CB8AC3E}">
        <p14:creationId xmlns:p14="http://schemas.microsoft.com/office/powerpoint/2010/main" val="94528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t>Seconda indicazione</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sz="4300" b="1" dirty="0"/>
              <a:t>Approfondire: </a:t>
            </a:r>
            <a:r>
              <a:rPr lang="it-IT" sz="4300" dirty="0"/>
              <a:t>indica la necessità di superare un ascolto superficiale, spingendo invece i partecipanti a fare un passo in avanti nell’analisi e nella comprensione in un atteggiamento contemplativo e di preghiera: individuato l’aspetto da riprendere, bisogna che esso sia approfondito dalle diverse componenti della Chiesa locale. </a:t>
            </a:r>
          </a:p>
          <a:p>
            <a:pPr marL="0" indent="0" algn="just">
              <a:buNone/>
            </a:pPr>
            <a:endParaRPr lang="it-IT" sz="4800" b="1" dirty="0"/>
          </a:p>
        </p:txBody>
      </p:sp>
      <p:sp>
        <p:nvSpPr>
          <p:cNvPr id="4" name="Segnaposto data 3"/>
          <p:cNvSpPr>
            <a:spLocks noGrp="1"/>
          </p:cNvSpPr>
          <p:nvPr>
            <p:ph type="dt" sz="half" idx="10"/>
          </p:nvPr>
        </p:nvSpPr>
        <p:spPr/>
        <p:txBody>
          <a:bodyPr/>
          <a:lstStyle/>
          <a:p>
            <a:fld id="{0E70E0B6-A322-4C2F-8C29-E818AC338AE7}"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5</a:t>
            </a:fld>
            <a:endParaRPr lang="it-IT"/>
          </a:p>
        </p:txBody>
      </p:sp>
    </p:spTree>
    <p:extLst>
      <p:ext uri="{BB962C8B-B14F-4D97-AF65-F5344CB8AC3E}">
        <p14:creationId xmlns:p14="http://schemas.microsoft.com/office/powerpoint/2010/main" val="30937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t>Terza indicazione</a:t>
            </a:r>
          </a:p>
        </p:txBody>
      </p:sp>
      <p:sp>
        <p:nvSpPr>
          <p:cNvPr id="3" name="Segnaposto contenuto 2"/>
          <p:cNvSpPr>
            <a:spLocks noGrp="1"/>
          </p:cNvSpPr>
          <p:nvPr>
            <p:ph idx="1"/>
          </p:nvPr>
        </p:nvSpPr>
        <p:spPr/>
        <p:txBody>
          <a:bodyPr>
            <a:normAutofit/>
          </a:bodyPr>
          <a:lstStyle/>
          <a:p>
            <a:pPr marL="0" indent="0" algn="just">
              <a:buNone/>
            </a:pPr>
            <a:r>
              <a:rPr lang="it-IT" sz="4400" b="1" dirty="0"/>
              <a:t>Progettare</a:t>
            </a:r>
            <a:r>
              <a:rPr lang="it-IT" sz="4400" dirty="0"/>
              <a:t>: l’analisi non deve restare una esercitazione teorica, ma deve condurre ad una progettazione pastorale, frutto della convergenza, ossia del </a:t>
            </a:r>
            <a:r>
              <a:rPr lang="it-IT" sz="4400" i="1" dirty="0"/>
              <a:t>camminare insieme</a:t>
            </a:r>
            <a:r>
              <a:rPr lang="it-IT" sz="4400" dirty="0"/>
              <a:t>,  dei diversi soggetti ecclesiali coinvolti.</a:t>
            </a:r>
          </a:p>
          <a:p>
            <a:pPr marL="0" indent="0">
              <a:buNone/>
            </a:pPr>
            <a:endParaRPr lang="it-IT" sz="4400" i="1" dirty="0"/>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6</a:t>
            </a:fld>
            <a:endParaRPr lang="it-IT"/>
          </a:p>
        </p:txBody>
      </p:sp>
    </p:spTree>
    <p:extLst>
      <p:ext uri="{BB962C8B-B14F-4D97-AF65-F5344CB8AC3E}">
        <p14:creationId xmlns:p14="http://schemas.microsoft.com/office/powerpoint/2010/main" val="198655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t>Un esempio: il primato della Parola</a:t>
            </a:r>
          </a:p>
        </p:txBody>
      </p:sp>
      <p:sp>
        <p:nvSpPr>
          <p:cNvPr id="3" name="Segnaposto contenuto 2"/>
          <p:cNvSpPr>
            <a:spLocks noGrp="1"/>
          </p:cNvSpPr>
          <p:nvPr>
            <p:ph idx="1"/>
          </p:nvPr>
        </p:nvSpPr>
        <p:spPr/>
        <p:txBody>
          <a:bodyPr>
            <a:normAutofit/>
          </a:bodyPr>
          <a:lstStyle/>
          <a:p>
            <a:r>
              <a:rPr lang="it-IT" sz="4400" i="1" dirty="0"/>
              <a:t>Delimitare…</a:t>
            </a:r>
          </a:p>
          <a:p>
            <a:r>
              <a:rPr lang="it-IT" sz="4400" i="1" dirty="0"/>
              <a:t>Approfondire…</a:t>
            </a:r>
          </a:p>
          <a:p>
            <a:r>
              <a:rPr lang="it-IT" sz="4400" i="1" dirty="0"/>
              <a:t>Progettare…</a:t>
            </a:r>
          </a:p>
          <a:p>
            <a:pPr marL="0" indent="0">
              <a:buNone/>
            </a:pPr>
            <a:r>
              <a:rPr lang="it-IT" sz="4400" i="1" dirty="0"/>
              <a:t>…si giunge ad una conclusione frutto del lavoro comune</a:t>
            </a:r>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7</a:t>
            </a:fld>
            <a:endParaRPr lang="it-IT"/>
          </a:p>
        </p:txBody>
      </p:sp>
    </p:spTree>
    <p:extLst>
      <p:ext uri="{BB962C8B-B14F-4D97-AF65-F5344CB8AC3E}">
        <p14:creationId xmlns:p14="http://schemas.microsoft.com/office/powerpoint/2010/main" val="347265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t>Strumento operativo</a:t>
            </a:r>
          </a:p>
        </p:txBody>
      </p:sp>
      <p:sp>
        <p:nvSpPr>
          <p:cNvPr id="3" name="Segnaposto contenuto 2"/>
          <p:cNvSpPr>
            <a:spLocks noGrp="1"/>
          </p:cNvSpPr>
          <p:nvPr>
            <p:ph idx="1"/>
          </p:nvPr>
        </p:nvSpPr>
        <p:spPr/>
        <p:txBody>
          <a:bodyPr>
            <a:normAutofit/>
          </a:bodyPr>
          <a:lstStyle/>
          <a:p>
            <a:r>
              <a:rPr lang="it-IT" sz="4400" i="1" dirty="0"/>
              <a:t> I «tavoli sinodali», da costituire nelle comunità di appartenenza…da subito</a:t>
            </a:r>
          </a:p>
          <a:p>
            <a:r>
              <a:rPr lang="it-IT" sz="4400" i="1" dirty="0"/>
              <a:t>Di ogni tavolo fare una sintesi</a:t>
            </a:r>
          </a:p>
          <a:p>
            <a:r>
              <a:rPr lang="it-IT" sz="4400" i="1" dirty="0"/>
              <a:t>Restituzione (possibilmente entro 27 novembre) in vista dell’Assemblea del 2 dicembre</a:t>
            </a:r>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8</a:t>
            </a:fld>
            <a:endParaRPr lang="it-IT"/>
          </a:p>
        </p:txBody>
      </p:sp>
    </p:spTree>
    <p:extLst>
      <p:ext uri="{BB962C8B-B14F-4D97-AF65-F5344CB8AC3E}">
        <p14:creationId xmlns:p14="http://schemas.microsoft.com/office/powerpoint/2010/main" val="4360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t>Metodo di lavoro</a:t>
            </a:r>
          </a:p>
        </p:txBody>
      </p:sp>
      <p:sp>
        <p:nvSpPr>
          <p:cNvPr id="3" name="Segnaposto contenuto 2"/>
          <p:cNvSpPr>
            <a:spLocks noGrp="1"/>
          </p:cNvSpPr>
          <p:nvPr>
            <p:ph idx="1"/>
          </p:nvPr>
        </p:nvSpPr>
        <p:spPr/>
        <p:txBody>
          <a:bodyPr>
            <a:normAutofit/>
          </a:bodyPr>
          <a:lstStyle/>
          <a:p>
            <a:r>
              <a:rPr lang="it-IT" sz="4400" i="1" dirty="0"/>
              <a:t> La «conversazione spirituale» già sperimentata nel primo anno</a:t>
            </a:r>
          </a:p>
          <a:p>
            <a:r>
              <a:rPr lang="it-IT" sz="4400" i="1" dirty="0"/>
              <a:t>Momento formativo di crescita, non solo modalità organizzativa</a:t>
            </a:r>
          </a:p>
        </p:txBody>
      </p:sp>
      <p:sp>
        <p:nvSpPr>
          <p:cNvPr id="4" name="Segnaposto data 3"/>
          <p:cNvSpPr>
            <a:spLocks noGrp="1"/>
          </p:cNvSpPr>
          <p:nvPr>
            <p:ph type="dt" sz="half" idx="10"/>
          </p:nvPr>
        </p:nvSpPr>
        <p:spPr/>
        <p:txBody>
          <a:bodyPr/>
          <a:lstStyle/>
          <a:p>
            <a:fld id="{0CC75339-91BD-40E4-8FCB-1F217488DC53}" type="datetime1">
              <a:rPr lang="it-IT" smtClean="0"/>
              <a:pPr/>
              <a:t>28/10/2022</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B503A55B-0849-4499-AB6A-3E38215C117F}" type="slidenum">
              <a:rPr lang="it-IT" smtClean="0"/>
              <a:pPr/>
              <a:t>9</a:t>
            </a:fld>
            <a:endParaRPr lang="it-IT"/>
          </a:p>
        </p:txBody>
      </p:sp>
    </p:spTree>
    <p:extLst>
      <p:ext uri="{BB962C8B-B14F-4D97-AF65-F5344CB8AC3E}">
        <p14:creationId xmlns:p14="http://schemas.microsoft.com/office/powerpoint/2010/main" val="4682920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472</TotalTime>
  <Words>766</Words>
  <Application>Microsoft Office PowerPoint</Application>
  <PresentationFormat>Widescreen</PresentationFormat>
  <Paragraphs>134</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Calibri Light</vt:lpstr>
      <vt:lpstr>Tema di Office</vt:lpstr>
      <vt:lpstr>Sinodo – Anno secondo Assemblea pastorale diocesana -28 ottobre 2022-</vt:lpstr>
      <vt:lpstr>Introduzione</vt:lpstr>
      <vt:lpstr>Indicazioni per i «tavoli sinodali»</vt:lpstr>
      <vt:lpstr>Prima indicazione</vt:lpstr>
      <vt:lpstr>Seconda indicazione</vt:lpstr>
      <vt:lpstr>Terza indicazione</vt:lpstr>
      <vt:lpstr>Un esempio: il primato della Parola</vt:lpstr>
      <vt:lpstr>Strumento operativo</vt:lpstr>
      <vt:lpstr>Metodo di lavoro</vt:lpstr>
      <vt:lpstr>I cantieri sinodali</vt:lpstr>
      <vt:lpstr>Il percorso biblico</vt:lpstr>
      <vt:lpstr>I CANTIERI DI BETANIA</vt:lpstr>
      <vt:lpstr>Motivazioni del titolo</vt:lpstr>
      <vt:lpstr>La strada e il villaggio</vt:lpstr>
      <vt:lpstr>L’ospitalità e la casa</vt:lpstr>
      <vt:lpstr>Le diaconie e la formazione spirituale</vt:lpstr>
      <vt:lpstr>Un quarto cantiere</vt:lpstr>
      <vt:lpstr>Linee metodologiche e suggerimenti operativi</vt:lpstr>
      <vt:lpstr>Documenti / 1</vt:lpstr>
      <vt:lpstr>Documenti / 2</vt:lpstr>
      <vt:lpstr>  Buon cammino sinodale a tutti!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Sinodo</dc:title>
  <dc:creator>Utente</dc:creator>
  <cp:lastModifiedBy>maurizio aliotta</cp:lastModifiedBy>
  <cp:revision>53</cp:revision>
  <dcterms:created xsi:type="dcterms:W3CDTF">2022-01-31T18:36:39Z</dcterms:created>
  <dcterms:modified xsi:type="dcterms:W3CDTF">2022-10-28T15:40:16Z</dcterms:modified>
</cp:coreProperties>
</file>