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1" r:id="rId5"/>
    <p:sldId id="258" r:id="rId6"/>
    <p:sldId id="259" r:id="rId7"/>
    <p:sldId id="260" r:id="rId8"/>
    <p:sldId id="261" r:id="rId9"/>
    <p:sldId id="263" r:id="rId10"/>
    <p:sldId id="262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01C-7B5B-443C-9BCF-F55C4DE718CC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4B2-30A3-49B7-ABE3-9806DFC0C2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01C-7B5B-443C-9BCF-F55C4DE718CC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4B2-30A3-49B7-ABE3-9806DFC0C2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01C-7B5B-443C-9BCF-F55C4DE718CC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4B2-30A3-49B7-ABE3-9806DFC0C215}" type="slidenum">
              <a:rPr lang="it-IT" smtClean="0"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01C-7B5B-443C-9BCF-F55C4DE718CC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4B2-30A3-49B7-ABE3-9806DFC0C215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01C-7B5B-443C-9BCF-F55C4DE718CC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4B2-30A3-49B7-ABE3-9806DFC0C2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01C-7B5B-443C-9BCF-F55C4DE718CC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4B2-30A3-49B7-ABE3-9806DFC0C215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01C-7B5B-443C-9BCF-F55C4DE718CC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4B2-30A3-49B7-ABE3-9806DFC0C2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01C-7B5B-443C-9BCF-F55C4DE718CC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4B2-30A3-49B7-ABE3-9806DFC0C2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01C-7B5B-443C-9BCF-F55C4DE718CC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4B2-30A3-49B7-ABE3-9806DFC0C2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01C-7B5B-443C-9BCF-F55C4DE718CC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4B2-30A3-49B7-ABE3-9806DFC0C215}" type="slidenum">
              <a:rPr lang="it-IT" smtClean="0"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01C-7B5B-443C-9BCF-F55C4DE718CC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D4B2-30A3-49B7-ABE3-9806DFC0C215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A3BD01C-7B5B-443C-9BCF-F55C4DE718CC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BD6D4B2-30A3-49B7-ABE3-9806DFC0C215}" type="slidenum">
              <a:rPr lang="it-IT" smtClean="0"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404864"/>
          </a:xfrm>
        </p:spPr>
        <p:txBody>
          <a:bodyPr>
            <a:normAutofit/>
          </a:bodyPr>
          <a:lstStyle/>
          <a:p>
            <a:r>
              <a:rPr lang="it-IT" sz="8000" dirty="0" smtClean="0">
                <a:solidFill>
                  <a:srgbClr val="FF0000"/>
                </a:solidFill>
              </a:rPr>
              <a:t>Educare oggi:</a:t>
            </a:r>
            <a:r>
              <a:rPr lang="it-IT" sz="6600" dirty="0" smtClean="0"/>
              <a:t/>
            </a:r>
            <a:br>
              <a:rPr lang="it-IT" sz="6600" dirty="0" smtClean="0"/>
            </a:br>
            <a:r>
              <a:rPr lang="it-IT" sz="5400" dirty="0">
                <a:solidFill>
                  <a:schemeClr val="tx2"/>
                </a:solidFill>
              </a:rPr>
              <a:t>d</a:t>
            </a:r>
            <a:r>
              <a:rPr lang="it-IT" sz="5400" dirty="0" smtClean="0">
                <a:solidFill>
                  <a:schemeClr val="tx2"/>
                </a:solidFill>
              </a:rPr>
              <a:t>alla </a:t>
            </a:r>
            <a:r>
              <a:rPr lang="it-IT" sz="5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Scuola</a:t>
            </a:r>
            <a:r>
              <a:rPr lang="it-IT" sz="5400" dirty="0" smtClean="0">
                <a:solidFill>
                  <a:schemeClr val="tx2"/>
                </a:solidFill>
              </a:rPr>
              <a:t> alla </a:t>
            </a:r>
            <a:r>
              <a:rPr lang="it-IT" sz="5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</a:t>
            </a:r>
            <a:endParaRPr lang="it-IT" sz="54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736105"/>
          </a:xfrm>
        </p:spPr>
        <p:txBody>
          <a:bodyPr>
            <a:normAutofit fontScale="70000" lnSpcReduction="20000"/>
          </a:bodyPr>
          <a:lstStyle/>
          <a:p>
            <a:r>
              <a:rPr lang="it-IT" sz="3200" dirty="0" smtClean="0"/>
              <a:t>5 marzo 2015</a:t>
            </a:r>
          </a:p>
          <a:p>
            <a:r>
              <a:rPr lang="it-IT" sz="3200" dirty="0" smtClean="0"/>
              <a:t>Siracusa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03639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352928" cy="4752528"/>
          </a:xfrm>
        </p:spPr>
        <p:txBody>
          <a:bodyPr/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EDUCATORE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è «evento umano» che si manifesta nel dialogo creativo </a:t>
            </a:r>
            <a:br>
              <a:rPr lang="it-IT" dirty="0" smtClean="0"/>
            </a:br>
            <a:r>
              <a:rPr lang="it-IT" dirty="0" smtClean="0">
                <a:solidFill>
                  <a:srgbClr val="FF0000"/>
                </a:solidFill>
              </a:rPr>
              <a:t>ATTRAENDO,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>
                <a:solidFill>
                  <a:srgbClr val="FF0000"/>
                </a:solidFill>
              </a:rPr>
              <a:t>COLORANDO</a:t>
            </a:r>
            <a:r>
              <a:rPr lang="it-IT" dirty="0" smtClean="0"/>
              <a:t> DI NOVITA’ LA VITA, </a:t>
            </a:r>
            <a:r>
              <a:rPr lang="it-IT" dirty="0" smtClean="0">
                <a:solidFill>
                  <a:srgbClr val="FF0000"/>
                </a:solidFill>
              </a:rPr>
              <a:t>VALORIZZANDO</a:t>
            </a:r>
            <a:r>
              <a:rPr lang="it-IT" dirty="0" smtClean="0"/>
              <a:t> OGNI AVVENIMENTO, </a:t>
            </a:r>
            <a:r>
              <a:rPr lang="it-IT" dirty="0" smtClean="0">
                <a:solidFill>
                  <a:srgbClr val="FF0000"/>
                </a:solidFill>
              </a:rPr>
              <a:t>PROMUOVENDO</a:t>
            </a:r>
            <a:r>
              <a:rPr lang="it-IT" dirty="0" smtClean="0"/>
              <a:t> OGNI PICCOLEZZA,</a:t>
            </a:r>
            <a:br>
              <a:rPr lang="it-IT" dirty="0" smtClean="0"/>
            </a:br>
            <a:r>
              <a:rPr lang="it-IT" dirty="0" smtClean="0">
                <a:solidFill>
                  <a:srgbClr val="FF0000"/>
                </a:solidFill>
              </a:rPr>
              <a:t>SIGNIFICANDO</a:t>
            </a:r>
            <a:r>
              <a:rPr lang="it-IT" dirty="0" smtClean="0"/>
              <a:t> OGNI SITUAZIONE ORDINARIA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268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352928" cy="3600400"/>
          </a:xfrm>
        </p:spPr>
        <p:txBody>
          <a:bodyPr/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EDUCATORE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1" i="1" u="sng" dirty="0" smtClean="0"/>
              <a:t>è colui che </a:t>
            </a:r>
            <a:r>
              <a:rPr lang="it-IT" dirty="0" smtClean="0"/>
              <a:t>insegna ad amare la vita: </a:t>
            </a:r>
            <a:br>
              <a:rPr lang="it-IT" dirty="0" smtClean="0"/>
            </a:br>
            <a:r>
              <a:rPr lang="it-IT" dirty="0" smtClean="0"/>
              <a:t>«è maestro e testimone di positività, di apertura e di sviluppo verso ogni forma di esistenza…riconosce le difficoltà ma non si lascia </a:t>
            </a:r>
            <a:r>
              <a:rPr lang="it-IT" dirty="0" err="1" smtClean="0"/>
              <a:t>fagogitare</a:t>
            </a:r>
            <a:r>
              <a:rPr lang="it-IT" dirty="0" smtClean="0"/>
              <a:t>…le gestisce </a:t>
            </a:r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467544" y="5085184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0"/>
              </a:spcBef>
            </a:pPr>
            <a:r>
              <a:rPr lang="it-IT" sz="2800" b="1" dirty="0">
                <a:ea typeface="+mj-ea"/>
                <a:cs typeface="+mj-cs"/>
              </a:rPr>
              <a:t>«</a:t>
            </a:r>
            <a:r>
              <a:rPr lang="it-IT" sz="2800" b="1" i="1" u="sng" dirty="0">
                <a:solidFill>
                  <a:schemeClr val="tx2"/>
                </a:solidFill>
                <a:ea typeface="+mj-ea"/>
                <a:cs typeface="+mj-cs"/>
              </a:rPr>
              <a:t>rappresenta</a:t>
            </a:r>
            <a:r>
              <a:rPr lang="it-IT" sz="2800" b="1" dirty="0">
                <a:ea typeface="+mj-ea"/>
                <a:cs typeface="+mj-cs"/>
              </a:rPr>
              <a:t> per chi cresce il mondo dell’amore e della creazione e non quello dell’odio e della distruzione»</a:t>
            </a:r>
            <a:r>
              <a:rPr lang="it-IT" sz="2800" dirty="0">
                <a:ea typeface="+mj-ea"/>
                <a:cs typeface="+mj-cs"/>
              </a:rPr>
              <a:t> </a:t>
            </a:r>
            <a:r>
              <a:rPr lang="it-IT" sz="2800" dirty="0" err="1">
                <a:ea typeface="+mj-ea"/>
                <a:cs typeface="+mj-cs"/>
              </a:rPr>
              <a:t>Isaacs</a:t>
            </a:r>
            <a:endParaRPr lang="it-IT" sz="2800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9038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352928" cy="3672408"/>
          </a:xfrm>
        </p:spPr>
        <p:txBody>
          <a:bodyPr/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EDUCATORE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è colui che </a:t>
            </a:r>
            <a:r>
              <a:rPr lang="it-IT" b="1" dirty="0" smtClean="0"/>
              <a:t>non ha paura di vivere</a:t>
            </a:r>
            <a:r>
              <a:rPr lang="it-IT" dirty="0" smtClean="0"/>
              <a:t>, di </a:t>
            </a:r>
            <a:r>
              <a:rPr lang="it-IT" b="1" dirty="0" smtClean="0"/>
              <a:t>crescere</a:t>
            </a:r>
            <a:r>
              <a:rPr lang="it-IT" dirty="0" smtClean="0"/>
              <a:t> e </a:t>
            </a:r>
            <a:r>
              <a:rPr lang="it-IT" b="1" dirty="0" smtClean="0"/>
              <a:t>di amare </a:t>
            </a:r>
            <a:r>
              <a:rPr lang="it-IT" dirty="0" smtClean="0"/>
              <a:t>anche quando si sente solo, stanco, incompreso, abbandonato, giudicato, inutile…ha un progetto che non abbandona a </a:t>
            </a:r>
            <a:r>
              <a:rPr lang="it-IT" smtClean="0"/>
              <a:t>nessuno:</a:t>
            </a:r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611560" y="5322530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0"/>
              </a:spcBef>
            </a:pPr>
            <a:r>
              <a:rPr lang="it-IT" sz="2400" b="1" dirty="0" smtClean="0">
                <a:ea typeface="+mj-ea"/>
                <a:cs typeface="+mj-cs"/>
              </a:rPr>
              <a:t>LA VITA DA VIVERE E DA CONSEGNARE CON LA CONSAPEVOLEZZA DEL </a:t>
            </a:r>
            <a:r>
              <a:rPr lang="it-IT" sz="2400" b="1" i="1" dirty="0" smtClean="0">
                <a:solidFill>
                  <a:srgbClr val="FF0000"/>
                </a:solidFill>
                <a:ea typeface="+mj-ea"/>
                <a:cs typeface="+mj-cs"/>
              </a:rPr>
              <a:t>LIMITE</a:t>
            </a:r>
            <a:r>
              <a:rPr lang="it-IT" sz="2400" b="1" dirty="0" smtClean="0">
                <a:ea typeface="+mj-ea"/>
                <a:cs typeface="+mj-cs"/>
              </a:rPr>
              <a:t> E DELLA </a:t>
            </a:r>
            <a:r>
              <a:rPr lang="it-IT" sz="2400" b="1" i="1" dirty="0" smtClean="0">
                <a:solidFill>
                  <a:srgbClr val="FF0000"/>
                </a:solidFill>
                <a:ea typeface="+mj-ea"/>
                <a:cs typeface="+mj-cs"/>
              </a:rPr>
              <a:t>POSSIBILITA’</a:t>
            </a:r>
            <a:endParaRPr lang="it-IT" sz="2400" i="1" dirty="0">
              <a:solidFill>
                <a:srgbClr val="FF000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9065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755576" y="1628800"/>
            <a:ext cx="7632848" cy="4464496"/>
          </a:xfrm>
        </p:spPr>
        <p:txBody>
          <a:bodyPr/>
          <a:lstStyle/>
          <a:p>
            <a:pPr algn="ctr"/>
            <a:r>
              <a:rPr lang="it-IT" sz="5400" dirty="0" smtClean="0">
                <a:solidFill>
                  <a:srgbClr val="FF0000"/>
                </a:solidFill>
              </a:rPr>
              <a:t>Educare oggi</a:t>
            </a:r>
            <a:br>
              <a:rPr lang="it-IT" sz="5400" dirty="0" smtClean="0">
                <a:solidFill>
                  <a:srgbClr val="FF0000"/>
                </a:solidFill>
              </a:rPr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significa ASSUMERE UNO STILE DI VITA da adulti che </a:t>
            </a:r>
            <a:r>
              <a:rPr lang="it-IT" i="1" dirty="0" smtClean="0"/>
              <a:t>«camminano accanto consapevoli di aver già percorso un tratto di strada e certi di non essere arrivati»</a:t>
            </a:r>
            <a:br>
              <a:rPr lang="it-IT" i="1" dirty="0" smtClean="0"/>
            </a:b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117502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755576" y="1628800"/>
            <a:ext cx="7632848" cy="4464496"/>
          </a:xfrm>
        </p:spPr>
        <p:txBody>
          <a:bodyPr/>
          <a:lstStyle/>
          <a:p>
            <a:pPr algn="ctr"/>
            <a:r>
              <a:rPr lang="it-IT" sz="5400" dirty="0" smtClean="0">
                <a:solidFill>
                  <a:srgbClr val="FF0000"/>
                </a:solidFill>
              </a:rPr>
              <a:t>Educare oggi</a:t>
            </a:r>
            <a:br>
              <a:rPr lang="it-IT" sz="5400" dirty="0" smtClean="0">
                <a:solidFill>
                  <a:srgbClr val="FF0000"/>
                </a:solidFill>
              </a:rPr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significa LIBERARE la libertà dei ragazzi dagli imbrogli di una società consumista ed edonista 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681368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755576" y="1628800"/>
            <a:ext cx="7632848" cy="4464496"/>
          </a:xfrm>
        </p:spPr>
        <p:txBody>
          <a:bodyPr/>
          <a:lstStyle/>
          <a:p>
            <a:pPr algn="ctr"/>
            <a:r>
              <a:rPr lang="it-IT" sz="5400" dirty="0" smtClean="0">
                <a:solidFill>
                  <a:srgbClr val="FF0000"/>
                </a:solidFill>
              </a:rPr>
              <a:t>Educare oggi</a:t>
            </a:r>
            <a:br>
              <a:rPr lang="it-IT" sz="5400" dirty="0" smtClean="0">
                <a:solidFill>
                  <a:srgbClr val="FF0000"/>
                </a:solidFill>
              </a:rPr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significa FORMARE E TEMPRARE il carattere, insegnare a riconoscere che i sacrifici e/o le rinunce non sono «esaltazioni del passato» ma condizioni di vita per chi persegue un progetto, un ideale o una meta di vita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091497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755576" y="1628800"/>
            <a:ext cx="7632848" cy="4320480"/>
          </a:xfrm>
        </p:spPr>
        <p:txBody>
          <a:bodyPr/>
          <a:lstStyle/>
          <a:p>
            <a:pPr algn="ctr"/>
            <a:r>
              <a:rPr lang="it-IT" sz="5400" dirty="0" smtClean="0">
                <a:solidFill>
                  <a:srgbClr val="FF0000"/>
                </a:solidFill>
              </a:rPr>
              <a:t>Educazione è </a:t>
            </a:r>
            <a:br>
              <a:rPr lang="it-IT" sz="5400" dirty="0" smtClean="0">
                <a:solidFill>
                  <a:srgbClr val="FF0000"/>
                </a:solidFill>
              </a:rPr>
            </a:br>
            <a:r>
              <a:rPr lang="it-IT" sz="5400" dirty="0" smtClean="0">
                <a:solidFill>
                  <a:srgbClr val="FF0000"/>
                </a:solidFill>
              </a:rPr>
              <a:t/>
            </a:r>
            <a:br>
              <a:rPr lang="it-IT" sz="5400" dirty="0" smtClean="0">
                <a:solidFill>
                  <a:srgbClr val="FF0000"/>
                </a:solidFill>
              </a:rPr>
            </a:br>
            <a:r>
              <a:rPr lang="it-IT" sz="4800" b="1" dirty="0" smtClean="0">
                <a:solidFill>
                  <a:srgbClr val="FF0000"/>
                </a:solidFill>
              </a:rPr>
              <a:t>PROGETTO APERTO</a:t>
            </a:r>
            <a:r>
              <a:rPr lang="it-IT" sz="4000" dirty="0" smtClean="0">
                <a:solidFill>
                  <a:srgbClr val="FF0000"/>
                </a:solidFill>
              </a:rPr>
              <a:t/>
            </a:r>
            <a:br>
              <a:rPr lang="it-IT" sz="4000" dirty="0" smtClean="0">
                <a:solidFill>
                  <a:srgbClr val="FF0000"/>
                </a:solidFill>
              </a:rPr>
            </a:br>
            <a:r>
              <a:rPr lang="it-IT" sz="4000" dirty="0" smtClean="0"/>
              <a:t>che coinvolge persone, istituzioni, strutture e definisce CULTURE e </a:t>
            </a:r>
            <a:r>
              <a:rPr lang="it-IT" sz="3600" dirty="0" smtClean="0"/>
              <a:t>POLITICHE ESISTENZIALI e SOCIALI</a:t>
            </a:r>
            <a:endParaRPr lang="it-IT" sz="1800" i="1" dirty="0"/>
          </a:p>
        </p:txBody>
      </p:sp>
    </p:spTree>
    <p:extLst>
      <p:ext uri="{BB962C8B-B14F-4D97-AF65-F5344CB8AC3E}">
        <p14:creationId xmlns:p14="http://schemas.microsoft.com/office/powerpoint/2010/main" val="3073305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11960" y="548680"/>
            <a:ext cx="4388709" cy="4392488"/>
          </a:xfrm>
        </p:spPr>
        <p:txBody>
          <a:bodyPr>
            <a:normAutofit/>
          </a:bodyPr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Riportare</a:t>
            </a:r>
            <a:r>
              <a:rPr lang="it-IT" b="1" dirty="0" smtClean="0"/>
              <a:t> la persona al centro e alla sua origine</a:t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>
                <a:solidFill>
                  <a:srgbClr val="FF0000"/>
                </a:solidFill>
              </a:rPr>
              <a:t>Riconoscere</a:t>
            </a:r>
            <a:r>
              <a:rPr lang="it-IT" b="1" dirty="0" smtClean="0"/>
              <a:t> l’esperienza della personale finitezza </a:t>
            </a:r>
            <a:r>
              <a:rPr lang="it-IT" b="1" i="1" dirty="0" smtClean="0">
                <a:solidFill>
                  <a:srgbClr val="FF0000"/>
                </a:solidFill>
              </a:rPr>
              <a:t>riaffermando</a:t>
            </a:r>
            <a:r>
              <a:rPr lang="it-IT" b="1" dirty="0" smtClean="0"/>
              <a:t> il senso del limite per </a:t>
            </a:r>
            <a:r>
              <a:rPr lang="it-IT" b="1" i="1" dirty="0" smtClean="0">
                <a:solidFill>
                  <a:srgbClr val="FF0000"/>
                </a:solidFill>
              </a:rPr>
              <a:t>ritornare</a:t>
            </a:r>
            <a:r>
              <a:rPr lang="it-IT" b="1" dirty="0" smtClean="0"/>
              <a:t> al valore dell’umiltà</a:t>
            </a:r>
            <a:endParaRPr lang="it-IT" b="1" dirty="0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6" r="9378"/>
          <a:stretch/>
        </p:blipFill>
        <p:spPr>
          <a:xfrm>
            <a:off x="827584" y="1196752"/>
            <a:ext cx="2907540" cy="3096344"/>
          </a:xfrm>
        </p:spPr>
      </p:pic>
    </p:spTree>
    <p:extLst>
      <p:ext uri="{BB962C8B-B14F-4D97-AF65-F5344CB8AC3E}">
        <p14:creationId xmlns:p14="http://schemas.microsoft.com/office/powerpoint/2010/main" val="153159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11960" y="548680"/>
            <a:ext cx="4388709" cy="4392488"/>
          </a:xfrm>
        </p:spPr>
        <p:txBody>
          <a:bodyPr>
            <a:normAutofit/>
          </a:bodyPr>
          <a:lstStyle/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Dare spazio </a:t>
            </a:r>
            <a:r>
              <a:rPr lang="it-IT" b="1" dirty="0" smtClean="0">
                <a:solidFill>
                  <a:schemeClr val="bg1"/>
                </a:solidFill>
              </a:rPr>
              <a:t>a uno </a:t>
            </a:r>
            <a:r>
              <a:rPr lang="it-IT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stile di pensiero</a:t>
            </a:r>
            <a:r>
              <a:rPr lang="it-IT" b="1" dirty="0" smtClean="0">
                <a:solidFill>
                  <a:schemeClr val="bg1"/>
                </a:solidFill>
              </a:rPr>
              <a:t> che sappia andare oltre la superficie del reale e giungere ai livelli profondi della vita dove nascono le nuove forze e sbocciano i programmi di vita</a:t>
            </a:r>
            <a:endParaRPr lang="it-IT" b="1" dirty="0">
              <a:solidFill>
                <a:schemeClr val="bg1"/>
              </a:solidFill>
            </a:endParaRPr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6" r="9378"/>
          <a:stretch/>
        </p:blipFill>
        <p:spPr>
          <a:xfrm>
            <a:off x="827584" y="1196752"/>
            <a:ext cx="2907540" cy="3096344"/>
          </a:xfrm>
        </p:spPr>
      </p:pic>
    </p:spTree>
    <p:extLst>
      <p:ext uri="{BB962C8B-B14F-4D97-AF65-F5344CB8AC3E}">
        <p14:creationId xmlns:p14="http://schemas.microsoft.com/office/powerpoint/2010/main" val="378382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79912" y="476672"/>
            <a:ext cx="4968552" cy="4752528"/>
          </a:xfrm>
        </p:spPr>
        <p:txBody>
          <a:bodyPr>
            <a:noAutofit/>
          </a:bodyPr>
          <a:lstStyle/>
          <a:p>
            <a:pPr algn="just"/>
            <a:r>
              <a:rPr lang="it-IT" sz="3200" b="1" dirty="0" smtClean="0">
                <a:solidFill>
                  <a:srgbClr val="FF0000"/>
                </a:solidFill>
              </a:rPr>
              <a:t>Decifrare il passato e cooperare </a:t>
            </a:r>
            <a:r>
              <a:rPr lang="it-IT" sz="3200" b="1" dirty="0" smtClean="0">
                <a:solidFill>
                  <a:schemeClr val="bg1"/>
                </a:solidFill>
              </a:rPr>
              <a:t>alla creazione di una nuova realtà ancora in germe</a:t>
            </a:r>
            <a:br>
              <a:rPr lang="it-IT" sz="3200" b="1" dirty="0" smtClean="0">
                <a:solidFill>
                  <a:schemeClr val="bg1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superare</a:t>
            </a:r>
            <a:r>
              <a:rPr lang="it-IT" sz="3200" b="1" dirty="0" smtClean="0">
                <a:solidFill>
                  <a:schemeClr val="bg1"/>
                </a:solidFill>
              </a:rPr>
              <a:t> gli schemi imposti  alla vita per vivere liberi dalle catene della routine, della ripetizione, del funzionamento superficiale </a:t>
            </a:r>
            <a:endParaRPr lang="it-IT" sz="3200" b="1" dirty="0">
              <a:solidFill>
                <a:schemeClr val="bg1"/>
              </a:solidFill>
            </a:endParaRPr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6" r="9378"/>
          <a:stretch/>
        </p:blipFill>
        <p:spPr>
          <a:xfrm>
            <a:off x="827584" y="1196752"/>
            <a:ext cx="2907540" cy="3096344"/>
          </a:xfrm>
        </p:spPr>
      </p:pic>
    </p:spTree>
    <p:extLst>
      <p:ext uri="{BB962C8B-B14F-4D97-AF65-F5344CB8AC3E}">
        <p14:creationId xmlns:p14="http://schemas.microsoft.com/office/powerpoint/2010/main" val="45730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544" y="2678114"/>
            <a:ext cx="4031304" cy="2191046"/>
          </a:xfrm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it-IT" dirty="0" smtClean="0"/>
              <a:t>Comunicare il desiderio di condividere  il </a:t>
            </a:r>
            <a:r>
              <a:rPr lang="it-IT" i="1" dirty="0" smtClean="0"/>
              <a:t>sapere personale</a:t>
            </a:r>
            <a:r>
              <a:rPr lang="it-IT" dirty="0" smtClean="0"/>
              <a:t> e </a:t>
            </a:r>
            <a:r>
              <a:rPr lang="it-IT" i="1" dirty="0" smtClean="0"/>
              <a:t>altrui</a:t>
            </a:r>
            <a:r>
              <a:rPr lang="it-IT" dirty="0" smtClean="0"/>
              <a:t>….la </a:t>
            </a:r>
            <a:r>
              <a:rPr lang="it-IT" i="1" dirty="0" smtClean="0"/>
              <a:t>sua umanità </a:t>
            </a:r>
            <a:r>
              <a:rPr lang="it-IT" dirty="0" smtClean="0"/>
              <a:t> mettendosi nella dimensione dell’ascolto e del silenzio empatico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88024" y="3789040"/>
            <a:ext cx="3822192" cy="1512168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endParaRPr lang="it-IT" dirty="0" smtClean="0"/>
          </a:p>
          <a:p>
            <a:r>
              <a:rPr lang="it-IT" sz="3800" dirty="0" smtClean="0"/>
              <a:t>Evitare logiche strumentali che scherniscono in virtù del «potere»</a:t>
            </a:r>
          </a:p>
          <a:p>
            <a:endParaRPr lang="it-IT" sz="3800" dirty="0"/>
          </a:p>
        </p:txBody>
      </p:sp>
    </p:spTree>
    <p:extLst>
      <p:ext uri="{BB962C8B-B14F-4D97-AF65-F5344CB8AC3E}">
        <p14:creationId xmlns:p14="http://schemas.microsoft.com/office/powerpoint/2010/main" val="137944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278688" cy="146876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Educare </a:t>
            </a:r>
            <a:r>
              <a:rPr lang="it-IT" b="1" dirty="0" smtClean="0">
                <a:solidFill>
                  <a:srgbClr val="FF0000"/>
                </a:solidFill>
              </a:rPr>
              <a:t>non è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informare o veicolare «dati» culturali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38200" y="3140968"/>
            <a:ext cx="7772400" cy="17801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b="1" dirty="0">
                <a:solidFill>
                  <a:srgbClr val="FF0000"/>
                </a:solidFill>
              </a:rPr>
              <a:t>m</a:t>
            </a:r>
            <a:r>
              <a:rPr lang="it-IT" b="1" dirty="0" smtClean="0">
                <a:solidFill>
                  <a:srgbClr val="FF0000"/>
                </a:solidFill>
              </a:rPr>
              <a:t>a</a:t>
            </a:r>
            <a:r>
              <a:rPr lang="it-IT" dirty="0" smtClean="0"/>
              <a:t> rinegoziare il valore e il significato delle informazioni e della cultura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400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971600" y="2286000"/>
            <a:ext cx="3295600" cy="2223120"/>
          </a:xfrm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it-IT" dirty="0" smtClean="0"/>
              <a:t>Rinegoziare «regole» e/o «indicazioni» per l’agire</a:t>
            </a:r>
            <a:endParaRPr lang="it-IT" dirty="0"/>
          </a:p>
        </p:txBody>
      </p:sp>
      <p:sp>
        <p:nvSpPr>
          <p:cNvPr id="5" name="Titolo 2"/>
          <p:cNvSpPr txBox="1">
            <a:spLocks/>
          </p:cNvSpPr>
          <p:nvPr/>
        </p:nvSpPr>
        <p:spPr>
          <a:xfrm>
            <a:off x="4788024" y="3356992"/>
            <a:ext cx="3295600" cy="2520280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dirty="0" smtClean="0"/>
              <a:t>Rinegoziare per «ricostruire» e «risignificare» il vissuto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752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23020" y="1556792"/>
            <a:ext cx="8712968" cy="792088"/>
          </a:xfrm>
        </p:spPr>
        <p:txBody>
          <a:bodyPr/>
          <a:lstStyle/>
          <a:p>
            <a:r>
              <a:rPr lang="it-IT" dirty="0" smtClean="0"/>
              <a:t>Rapporto educativo creativo – dinamico e vivo 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427984" y="2323550"/>
            <a:ext cx="4560102" cy="3001888"/>
          </a:xfrm>
        </p:spPr>
        <p:txBody>
          <a:bodyPr>
            <a:normAutofit/>
          </a:bodyPr>
          <a:lstStyle/>
          <a:p>
            <a:r>
              <a:rPr lang="it-IT" sz="3200" i="1" dirty="0">
                <a:solidFill>
                  <a:srgbClr val="FF0000"/>
                </a:solidFill>
              </a:rPr>
              <a:t>d</a:t>
            </a:r>
            <a:r>
              <a:rPr lang="it-IT" sz="3200" i="1" dirty="0" smtClean="0">
                <a:solidFill>
                  <a:srgbClr val="FF0000"/>
                </a:solidFill>
              </a:rPr>
              <a:t>a cui scaturisce l’entusiasmo e la passione di imparare ad apprendere attraverso la «vita»</a:t>
            </a:r>
            <a:endParaRPr lang="it-IT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03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427984" y="2469913"/>
            <a:ext cx="4560102" cy="1609506"/>
          </a:xfrm>
        </p:spPr>
        <p:txBody>
          <a:bodyPr>
            <a:normAutofit/>
          </a:bodyPr>
          <a:lstStyle/>
          <a:p>
            <a:r>
              <a:rPr lang="it-IT" sz="3200" i="1" dirty="0">
                <a:solidFill>
                  <a:srgbClr val="FF0000"/>
                </a:solidFill>
              </a:rPr>
              <a:t>d</a:t>
            </a:r>
            <a:r>
              <a:rPr lang="it-IT" sz="3200" i="1" dirty="0" smtClean="0">
                <a:solidFill>
                  <a:srgbClr val="FF0000"/>
                </a:solidFill>
              </a:rPr>
              <a:t>a cui sgorga l’incontro umano</a:t>
            </a:r>
            <a:endParaRPr lang="it-IT" sz="3200" i="1" dirty="0">
              <a:solidFill>
                <a:srgbClr val="FF0000"/>
              </a:solidFill>
            </a:endParaRPr>
          </a:p>
        </p:txBody>
      </p:sp>
      <p:sp>
        <p:nvSpPr>
          <p:cNvPr id="5" name="Titolo 2"/>
          <p:cNvSpPr txBox="1">
            <a:spLocks/>
          </p:cNvSpPr>
          <p:nvPr/>
        </p:nvSpPr>
        <p:spPr>
          <a:xfrm>
            <a:off x="323528" y="1700808"/>
            <a:ext cx="892899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 smtClean="0"/>
              <a:t>Metodo dialogico </a:t>
            </a:r>
            <a:r>
              <a:rPr lang="it-IT" dirty="0" smtClean="0"/>
              <a:t>autentico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99592" y="4509120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«a parlare è la vita: ad attrarre è sempre il vivente e una persona riesce affascinante per la sua vitalità» </a:t>
            </a:r>
            <a:r>
              <a:rPr lang="it-IT" sz="2400" dirty="0" smtClean="0"/>
              <a:t>FROMM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21563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102</TotalTime>
  <Words>235</Words>
  <Application>Microsoft Office PowerPoint</Application>
  <PresentationFormat>Presentazione su schermo (4:3)</PresentationFormat>
  <Paragraphs>28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Onde</vt:lpstr>
      <vt:lpstr>Educare oggi: dalla Scuola alla Vita</vt:lpstr>
      <vt:lpstr>Riportare la persona al centro e alla sua origine   Riconoscere l’esperienza della personale finitezza riaffermando il senso del limite per ritornare al valore dell’umiltà</vt:lpstr>
      <vt:lpstr>Dare spazio a uno stile di pensiero che sappia andare oltre la superficie del reale e giungere ai livelli profondi della vita dove nascono le nuove forze e sbocciano i programmi di vita</vt:lpstr>
      <vt:lpstr>Decifrare il passato e cooperare alla creazione di una nuova realtà ancora in germe superare gli schemi imposti  alla vita per vivere liberi dalle catene della routine, della ripetizione, del funzionamento superficiale </vt:lpstr>
      <vt:lpstr> </vt:lpstr>
      <vt:lpstr>Educare non è informare o veicolare «dati» culturali</vt:lpstr>
      <vt:lpstr>Rinegoziare «regole» e/o «indicazioni» per l’agire</vt:lpstr>
      <vt:lpstr>Rapporto educativo creativo – dinamico e vivo </vt:lpstr>
      <vt:lpstr>Presentazione standard di PowerPoint</vt:lpstr>
      <vt:lpstr>EDUCATORE  è «evento umano» che si manifesta nel dialogo creativo  ATTRAENDO,  COLORANDO DI NOVITA’ LA VITA, VALORIZZANDO OGNI AVVENIMENTO, PROMUOVENDO OGNI PICCOLEZZA, SIGNIFICANDO OGNI SITUAZIONE ORDINARIA</vt:lpstr>
      <vt:lpstr>EDUCATORE  è colui che insegna ad amare la vita:  «è maestro e testimone di positività, di apertura e di sviluppo verso ogni forma di esistenza…riconosce le difficoltà ma non si lascia fagogitare…le gestisce </vt:lpstr>
      <vt:lpstr>EDUCATORE  è colui che non ha paura di vivere, di crescere e di amare anche quando si sente solo, stanco, incompreso, abbandonato, giudicato, inutile…ha un progetto che non abbandona a nessuno:</vt:lpstr>
      <vt:lpstr>Educare oggi  significa ASSUMERE UNO STILE DI VITA da adulti che «camminano accanto consapevoli di aver già percorso un tratto di strada e certi di non essere arrivati» </vt:lpstr>
      <vt:lpstr>Educare oggi  significa LIBERARE la libertà dei ragazzi dagli imbrogli di una società consumista ed edonista   </vt:lpstr>
      <vt:lpstr>Educare oggi  significa FORMARE E TEMPRARE il carattere, insegnare a riconoscere che i sacrifici e/o le rinunce non sono «esaltazioni del passato» ma condizioni di vita per chi persegue un progetto, un ideale o una meta di vita</vt:lpstr>
      <vt:lpstr>Educazione è   PROGETTO APERTO che coinvolge persone, istituzioni, strutture e definisce CULTURE e POLITICHE ESISTENZIALI e SOCIALI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18</cp:revision>
  <dcterms:created xsi:type="dcterms:W3CDTF">2015-03-04T18:31:26Z</dcterms:created>
  <dcterms:modified xsi:type="dcterms:W3CDTF">2015-03-05T14:37:08Z</dcterms:modified>
</cp:coreProperties>
</file>